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22" d="100"/>
          <a:sy n="122" d="100"/>
        </p:scale>
        <p:origin x="90"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de-DE"/>
              <a:t>Mastertitelformat bearbeiten</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a:xfrm>
            <a:off x="5332412" y="5883275"/>
            <a:ext cx="4324044" cy="365125"/>
          </a:xfrm>
        </p:spPr>
        <p:txBody>
          <a:bodyPr/>
          <a:lstStyle/>
          <a:p>
            <a:endParaRPr lang="de-DE"/>
          </a:p>
        </p:txBody>
      </p:sp>
      <p:sp>
        <p:nvSpPr>
          <p:cNvPr id="6" name="Slide Number Placeholder 5"/>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1151919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de-DE"/>
              <a:t>Mastertitelformat bearbeiten</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A07086E3-BA8E-425F-B921-EE6241038E47}" type="datetimeFigureOut">
              <a:rPr lang="de-DE" smtClean="0"/>
              <a:t>25.07.2023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896908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de-DE"/>
              <a:t>Mastertitelformat bearbeiten</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2356420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2623397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de-DE"/>
              <a:t>Mastertitelformat bearbeiten</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42160943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2228035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3190604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18495494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3129757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a:xfrm>
            <a:off x="10951856" y="5867131"/>
            <a:ext cx="551167" cy="365125"/>
          </a:xfrm>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16624977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de-DE"/>
              <a:t>Mastertitelformat bearbeiten</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A07086E3-BA8E-425F-B921-EE6241038E47}" type="datetimeFigureOut">
              <a:rPr lang="de-DE" smtClean="0"/>
              <a:t>25.07.2023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3539084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de-DE"/>
              <a:t>Mastertitelformat bearbeiten</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A07086E3-BA8E-425F-B921-EE6241038E47}" type="datetimeFigureOut">
              <a:rPr lang="de-DE" smtClean="0"/>
              <a:t>25.07.2023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1930011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A07086E3-BA8E-425F-B921-EE6241038E47}" type="datetimeFigureOut">
              <a:rPr lang="de-DE" smtClean="0"/>
              <a:t>25.07.2023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51680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A07086E3-BA8E-425F-B921-EE6241038E47}" type="datetimeFigureOut">
              <a:rPr lang="de-DE" smtClean="0"/>
              <a:t>25.07.2023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2986204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7086E3-BA8E-425F-B921-EE6241038E47}" type="datetimeFigureOut">
              <a:rPr lang="de-DE" smtClean="0"/>
              <a:t>25.07.2023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421495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de-DE"/>
              <a:t>Mastertitelformat bearbeiten</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A07086E3-BA8E-425F-B921-EE6241038E47}" type="datetimeFigureOut">
              <a:rPr lang="de-DE" smtClean="0"/>
              <a:t>25.07.2023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4084194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A07086E3-BA8E-425F-B921-EE6241038E47}" type="datetimeFigureOut">
              <a:rPr lang="de-DE" smtClean="0"/>
              <a:t>25.07.2023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F3821CC7-0078-44F3-A9DD-8E401BC86A86}" type="slidenum">
              <a:rPr lang="de-DE" smtClean="0"/>
              <a:t>‹Nr.›</a:t>
            </a:fld>
            <a:endParaRPr lang="de-DE"/>
          </a:p>
        </p:txBody>
      </p:sp>
    </p:spTree>
    <p:extLst>
      <p:ext uri="{BB962C8B-B14F-4D97-AF65-F5344CB8AC3E}">
        <p14:creationId xmlns:p14="http://schemas.microsoft.com/office/powerpoint/2010/main" val="292846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A07086E3-BA8E-425F-B921-EE6241038E47}" type="datetimeFigureOut">
              <a:rPr lang="de-DE" smtClean="0"/>
              <a:t>25.07.2023</a:t>
            </a:fld>
            <a:endParaRPr lang="de-DE"/>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de-DE"/>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F3821CC7-0078-44F3-A9DD-8E401BC86A86}" type="slidenum">
              <a:rPr lang="de-DE" smtClean="0"/>
              <a:t>‹Nr.›</a:t>
            </a:fld>
            <a:endParaRPr lang="de-DE"/>
          </a:p>
        </p:txBody>
      </p:sp>
    </p:spTree>
    <p:extLst>
      <p:ext uri="{BB962C8B-B14F-4D97-AF65-F5344CB8AC3E}">
        <p14:creationId xmlns:p14="http://schemas.microsoft.com/office/powerpoint/2010/main" val="33661665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7.png"/></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dbhev.de/"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2.png"/><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23.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76000"/>
                <a:satMod val="180000"/>
              </a:schemeClr>
              <a:schemeClr val="bg2">
                <a:tint val="80000"/>
                <a:satMod val="120000"/>
                <a:lumMod val="180000"/>
              </a:schemeClr>
            </a:duotone>
          </a:blip>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9A3E39-2615-4E9A-A6BB-F3617D39D2AE}"/>
              </a:ext>
            </a:extLst>
          </p:cNvPr>
          <p:cNvSpPr>
            <a:spLocks noGrp="1"/>
          </p:cNvSpPr>
          <p:nvPr>
            <p:ph type="ctrTitle"/>
          </p:nvPr>
        </p:nvSpPr>
        <p:spPr>
          <a:xfrm>
            <a:off x="2253785" y="1380068"/>
            <a:ext cx="4978303" cy="2616199"/>
          </a:xfrm>
        </p:spPr>
        <p:txBody>
          <a:bodyPr>
            <a:normAutofit/>
          </a:bodyPr>
          <a:lstStyle/>
          <a:p>
            <a:pPr>
              <a:lnSpc>
                <a:spcPct val="90000"/>
              </a:lnSpc>
            </a:pPr>
            <a:r>
              <a:rPr lang="de-DE" sz="4700" dirty="0"/>
              <a:t>Wie fülle ich den Spielberichtsbogen richtig aus?</a:t>
            </a:r>
          </a:p>
        </p:txBody>
      </p:sp>
      <p:sp>
        <p:nvSpPr>
          <p:cNvPr id="3" name="Untertitel 2">
            <a:extLst>
              <a:ext uri="{FF2B5EF4-FFF2-40B4-BE49-F238E27FC236}">
                <a16:creationId xmlns:a16="http://schemas.microsoft.com/office/drawing/2014/main" id="{F874323E-6A7D-4542-BFA5-4EDF966D34A9}"/>
              </a:ext>
            </a:extLst>
          </p:cNvPr>
          <p:cNvSpPr>
            <a:spLocks noGrp="1"/>
          </p:cNvSpPr>
          <p:nvPr>
            <p:ph type="subTitle" idx="1"/>
          </p:nvPr>
        </p:nvSpPr>
        <p:spPr>
          <a:xfrm>
            <a:off x="3151575" y="3996267"/>
            <a:ext cx="4080514" cy="1139151"/>
          </a:xfrm>
        </p:spPr>
        <p:txBody>
          <a:bodyPr>
            <a:normAutofit/>
          </a:bodyPr>
          <a:lstStyle/>
          <a:p>
            <a:r>
              <a:rPr lang="de-DE" dirty="0"/>
              <a:t>Dart Bezirksverband Hannover e.V.</a:t>
            </a:r>
          </a:p>
          <a:p>
            <a:r>
              <a:rPr lang="de-DE" dirty="0"/>
              <a:t>Saison 2023/2024</a:t>
            </a:r>
          </a:p>
        </p:txBody>
      </p:sp>
      <p:sp>
        <p:nvSpPr>
          <p:cNvPr id="58" name="Rounded Rectangle 4">
            <a:extLst>
              <a:ext uri="{FF2B5EF4-FFF2-40B4-BE49-F238E27FC236}">
                <a16:creationId xmlns:a16="http://schemas.microsoft.com/office/drawing/2014/main" id="{260615AE-7DBC-4FF7-9107-9FE957695B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2944" y="648931"/>
            <a:ext cx="3982086" cy="5231964"/>
          </a:xfrm>
          <a:prstGeom prst="roundRect">
            <a:avLst>
              <a:gd name="adj" fmla="val 4834"/>
            </a:avLst>
          </a:prstGeom>
          <a:solidFill>
            <a:schemeClr val="bg1"/>
          </a:solidFill>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3" name="Grafik 42">
            <a:extLst>
              <a:ext uri="{FF2B5EF4-FFF2-40B4-BE49-F238E27FC236}">
                <a16:creationId xmlns:a16="http://schemas.microsoft.com/office/drawing/2014/main" id="{C3C9B2A2-2AA0-4A1A-BBB1-725ACC6F2B7F}"/>
              </a:ext>
            </a:extLst>
          </p:cNvPr>
          <p:cNvPicPr/>
          <p:nvPr/>
        </p:nvPicPr>
        <p:blipFill>
          <a:blip r:embed="rId3">
            <a:extLst>
              <a:ext uri="{28A0092B-C50C-407E-A947-70E740481C1C}">
                <a14:useLocalDpi xmlns:a14="http://schemas.microsoft.com/office/drawing/2010/main" val="0"/>
              </a:ext>
            </a:extLst>
          </a:blip>
          <a:stretch>
            <a:fillRect/>
          </a:stretch>
        </p:blipFill>
        <p:spPr>
          <a:xfrm>
            <a:off x="7873801" y="1614524"/>
            <a:ext cx="3341190" cy="3341190"/>
          </a:xfrm>
          <a:prstGeom prst="rect">
            <a:avLst/>
          </a:prstGeom>
        </p:spPr>
      </p:pic>
      <p:pic>
        <p:nvPicPr>
          <p:cNvPr id="49" name="Grafik 48">
            <a:extLst>
              <a:ext uri="{FF2B5EF4-FFF2-40B4-BE49-F238E27FC236}">
                <a16:creationId xmlns:a16="http://schemas.microsoft.com/office/drawing/2014/main" id="{1BAEF921-CD8F-4A9C-8EBE-101B1B5523C7}"/>
              </a:ext>
            </a:extLst>
          </p:cNvPr>
          <p:cNvPicPr/>
          <p:nvPr/>
        </p:nvPicPr>
        <p:blipFill>
          <a:blip r:embed="rId3">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6" name="Rechteck 5">
            <a:extLst>
              <a:ext uri="{FF2B5EF4-FFF2-40B4-BE49-F238E27FC236}">
                <a16:creationId xmlns:a16="http://schemas.microsoft.com/office/drawing/2014/main" id="{3EB57E3D-5DA5-4BF8-B36F-0DECF446E482}"/>
              </a:ext>
            </a:extLst>
          </p:cNvPr>
          <p:cNvSpPr/>
          <p:nvPr/>
        </p:nvSpPr>
        <p:spPr>
          <a:xfrm>
            <a:off x="11581634" y="5968226"/>
            <a:ext cx="495649"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a:t>
            </a:r>
          </a:p>
        </p:txBody>
      </p:sp>
    </p:spTree>
    <p:extLst>
      <p:ext uri="{BB962C8B-B14F-4D97-AF65-F5344CB8AC3E}">
        <p14:creationId xmlns:p14="http://schemas.microsoft.com/office/powerpoint/2010/main" val="35130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1EEA3-8522-49DD-AFCE-B7EA4E90C367}"/>
              </a:ext>
            </a:extLst>
          </p:cNvPr>
          <p:cNvSpPr>
            <a:spLocks noGrp="1"/>
          </p:cNvSpPr>
          <p:nvPr>
            <p:ph type="title"/>
          </p:nvPr>
        </p:nvSpPr>
        <p:spPr>
          <a:xfrm>
            <a:off x="1264327" y="12756"/>
            <a:ext cx="10927673" cy="923330"/>
          </a:xfrm>
        </p:spPr>
        <p:txBody>
          <a:bodyPr/>
          <a:lstStyle/>
          <a:p>
            <a:r>
              <a:rPr lang="de-DE" dirty="0"/>
              <a:t>Das Eintragen der Ergebnisse und Bestleistungen</a:t>
            </a:r>
          </a:p>
        </p:txBody>
      </p:sp>
      <p:sp>
        <p:nvSpPr>
          <p:cNvPr id="3" name="Inhaltsplatzhalter 2">
            <a:extLst>
              <a:ext uri="{FF2B5EF4-FFF2-40B4-BE49-F238E27FC236}">
                <a16:creationId xmlns:a16="http://schemas.microsoft.com/office/drawing/2014/main" id="{97E40806-136D-410F-98A8-F694836E62F2}"/>
              </a:ext>
            </a:extLst>
          </p:cNvPr>
          <p:cNvSpPr>
            <a:spLocks noGrp="1"/>
          </p:cNvSpPr>
          <p:nvPr>
            <p:ph idx="1"/>
          </p:nvPr>
        </p:nvSpPr>
        <p:spPr>
          <a:xfrm>
            <a:off x="1577788" y="753036"/>
            <a:ext cx="10131118" cy="4078940"/>
          </a:xfrm>
        </p:spPr>
        <p:txBody>
          <a:bodyPr>
            <a:normAutofit/>
          </a:bodyPr>
          <a:lstStyle/>
          <a:p>
            <a:pPr marL="0" indent="0" algn="just">
              <a:buNone/>
            </a:pPr>
            <a:r>
              <a:rPr lang="de-DE" sz="1800" dirty="0"/>
              <a:t>Die Eintragung der Ergebnisse erfolgt immer über die Eingabe der </a:t>
            </a:r>
            <a:r>
              <a:rPr lang="de-DE" sz="1800" dirty="0" err="1"/>
              <a:t>Legs</a:t>
            </a:r>
            <a:r>
              <a:rPr lang="de-DE" sz="1800" dirty="0"/>
              <a:t>. Wurden die </a:t>
            </a:r>
            <a:r>
              <a:rPr lang="de-DE" sz="1800" dirty="0" err="1"/>
              <a:t>Legs</a:t>
            </a:r>
            <a:r>
              <a:rPr lang="de-DE" sz="1800" dirty="0"/>
              <a:t> eingetragen werden sie von Excel direkt in die Punkte umgewandelt. Ebenfalls addieren sich sowohl </a:t>
            </a:r>
            <a:r>
              <a:rPr lang="de-DE" sz="1800" dirty="0" err="1"/>
              <a:t>Legs</a:t>
            </a:r>
            <a:r>
              <a:rPr lang="de-DE" sz="1800" dirty="0"/>
              <a:t> als auch Punkte unten im Endergebnis mit jedem eingetragenen Ergebnis.</a:t>
            </a:r>
          </a:p>
          <a:p>
            <a:pPr marL="0" indent="0" algn="just">
              <a:buNone/>
            </a:pPr>
            <a:r>
              <a:rPr lang="de-DE" sz="1800" dirty="0"/>
              <a:t>Die Bestleistungen werden in der selben Tabelle wie die Auswechselspieler eingetragen. Sollte ein Doppel einen </a:t>
            </a:r>
            <a:r>
              <a:rPr lang="de-DE" sz="1800" dirty="0" err="1"/>
              <a:t>Lowdarter</a:t>
            </a:r>
            <a:r>
              <a:rPr lang="de-DE" sz="1800" dirty="0"/>
              <a:t> spielen muss im Reiter „Heimteam“ bzw. „</a:t>
            </a:r>
            <a:r>
              <a:rPr lang="de-DE" sz="1800" dirty="0" err="1"/>
              <a:t>Gastteam</a:t>
            </a:r>
            <a:r>
              <a:rPr lang="de-DE" sz="1800" dirty="0"/>
              <a:t>“ das entsprechende Doppel mittels Spielernummer eingetragen werden. Im Beispiel „002+004“ für das Doppel van den Bergh / Schindler. Hierzu bedarf es einer neuen Zeile im Reiter Heimteam. </a:t>
            </a:r>
          </a:p>
          <a:p>
            <a:pPr marL="0" indent="0" algn="just">
              <a:buNone/>
            </a:pPr>
            <a:r>
              <a:rPr lang="de-DE" sz="1800" dirty="0"/>
              <a:t>Highscores, </a:t>
            </a:r>
            <a:r>
              <a:rPr lang="de-DE" sz="1800" dirty="0" err="1"/>
              <a:t>Highfinish</a:t>
            </a:r>
            <a:r>
              <a:rPr lang="de-DE" sz="1800" dirty="0"/>
              <a:t>, Bullfinish und 180er werden der Person zugeordnet der das Special gelang.</a:t>
            </a:r>
          </a:p>
          <a:p>
            <a:pPr marL="0" indent="0">
              <a:buNone/>
            </a:pPr>
            <a:endParaRPr lang="de-DE" sz="1800" dirty="0"/>
          </a:p>
          <a:p>
            <a:pPr marL="0" indent="0">
              <a:buNone/>
            </a:pPr>
            <a:endParaRPr lang="de-DE" sz="1800" dirty="0"/>
          </a:p>
        </p:txBody>
      </p:sp>
      <p:pic>
        <p:nvPicPr>
          <p:cNvPr id="4" name="Grafik 3">
            <a:extLst>
              <a:ext uri="{FF2B5EF4-FFF2-40B4-BE49-F238E27FC236}">
                <a16:creationId xmlns:a16="http://schemas.microsoft.com/office/drawing/2014/main" id="{4FD6866B-FC3B-4AEC-BE98-4D6A2C47A5D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889362" y="3676615"/>
            <a:ext cx="7511190" cy="3006209"/>
          </a:xfrm>
          <a:prstGeom prst="rect">
            <a:avLst/>
          </a:prstGeom>
        </p:spPr>
      </p:pic>
      <p:pic>
        <p:nvPicPr>
          <p:cNvPr id="5" name="Grafik 4">
            <a:extLst>
              <a:ext uri="{FF2B5EF4-FFF2-40B4-BE49-F238E27FC236}">
                <a16:creationId xmlns:a16="http://schemas.microsoft.com/office/drawing/2014/main" id="{1B4E2E65-1E24-4A71-B6B4-F69817CE907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8002285" y="2955830"/>
            <a:ext cx="3180361" cy="225556"/>
          </a:xfrm>
          <a:prstGeom prst="rect">
            <a:avLst/>
          </a:prstGeom>
        </p:spPr>
      </p:pic>
      <p:pic>
        <p:nvPicPr>
          <p:cNvPr id="6" name="Grafik 5">
            <a:extLst>
              <a:ext uri="{FF2B5EF4-FFF2-40B4-BE49-F238E27FC236}">
                <a16:creationId xmlns:a16="http://schemas.microsoft.com/office/drawing/2014/main" id="{3FEABDF6-60CD-464B-91C5-1241A8A95474}"/>
              </a:ext>
            </a:extLst>
          </p:cNvPr>
          <p:cNvPicPr/>
          <p:nvPr/>
        </p:nvPicPr>
        <p:blipFill>
          <a:blip r:embed="rId4">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7" name="Rechteck 6">
            <a:extLst>
              <a:ext uri="{FF2B5EF4-FFF2-40B4-BE49-F238E27FC236}">
                <a16:creationId xmlns:a16="http://schemas.microsoft.com/office/drawing/2014/main" id="{9164AA3F-9E51-4488-819A-846FCC53BEF6}"/>
              </a:ext>
            </a:extLst>
          </p:cNvPr>
          <p:cNvSpPr/>
          <p:nvPr/>
        </p:nvSpPr>
        <p:spPr>
          <a:xfrm>
            <a:off x="11403702" y="5968226"/>
            <a:ext cx="851516"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a:t>
            </a:r>
            <a:r>
              <a:rPr lang="de-DE" sz="5400" dirty="0">
                <a:ln w="0"/>
                <a:effectLst>
                  <a:outerShdw blurRad="38100" dist="19050" dir="2700000" algn="tl" rotWithShape="0">
                    <a:schemeClr val="dk1">
                      <a:alpha val="40000"/>
                    </a:schemeClr>
                  </a:outerShdw>
                </a:effectLst>
              </a:rPr>
              <a:t>0</a:t>
            </a:r>
            <a:endParaRPr lang="de-D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51333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1EEA3-8522-49DD-AFCE-B7EA4E90C367}"/>
              </a:ext>
            </a:extLst>
          </p:cNvPr>
          <p:cNvSpPr>
            <a:spLocks noGrp="1"/>
          </p:cNvSpPr>
          <p:nvPr>
            <p:ph type="title"/>
          </p:nvPr>
        </p:nvSpPr>
        <p:spPr>
          <a:xfrm>
            <a:off x="1264327" y="12756"/>
            <a:ext cx="10927673" cy="923330"/>
          </a:xfrm>
        </p:spPr>
        <p:txBody>
          <a:bodyPr/>
          <a:lstStyle/>
          <a:p>
            <a:r>
              <a:rPr lang="de-DE" dirty="0"/>
              <a:t>Der fertige Spielbericht</a:t>
            </a:r>
          </a:p>
        </p:txBody>
      </p:sp>
      <p:sp>
        <p:nvSpPr>
          <p:cNvPr id="3" name="Inhaltsplatzhalter 2">
            <a:extLst>
              <a:ext uri="{FF2B5EF4-FFF2-40B4-BE49-F238E27FC236}">
                <a16:creationId xmlns:a16="http://schemas.microsoft.com/office/drawing/2014/main" id="{97E40806-136D-410F-98A8-F694836E62F2}"/>
              </a:ext>
            </a:extLst>
          </p:cNvPr>
          <p:cNvSpPr>
            <a:spLocks noGrp="1"/>
          </p:cNvSpPr>
          <p:nvPr>
            <p:ph idx="1"/>
          </p:nvPr>
        </p:nvSpPr>
        <p:spPr>
          <a:xfrm>
            <a:off x="1482810" y="1054442"/>
            <a:ext cx="4613189" cy="5790801"/>
          </a:xfrm>
        </p:spPr>
        <p:txBody>
          <a:bodyPr>
            <a:normAutofit/>
          </a:bodyPr>
          <a:lstStyle/>
          <a:p>
            <a:pPr marL="0" indent="0" algn="just">
              <a:buNone/>
            </a:pPr>
            <a:r>
              <a:rPr lang="de-DE" sz="1800" dirty="0"/>
              <a:t>So sieht dann ein fertig ausgefüllter Spielbericht aus. Jeder Kapitän bestätigt mit seiner Unterschrift die Richtigkeit der Angaben. Mit der Unterschrift wird sowohl das Ergebnis als auch die Richtigkeit der Specials bestätigt. Im Beispiel sind die Unterschriften der Kapitäne rot markiert.</a:t>
            </a:r>
          </a:p>
          <a:p>
            <a:pPr marL="0" indent="0" algn="just">
              <a:buNone/>
            </a:pPr>
            <a:r>
              <a:rPr lang="de-DE" sz="1800" dirty="0"/>
              <a:t>Sollte der Platz bei den Specials nicht reichen, oder es tritt der Fall auf das Bemerkungen notiert werden müssen, so ist die Rückseite des Spielformulars zu nutzen. Diese ist dann jeweils noch einmal von jedem Kapitän zu unterzeichnen.</a:t>
            </a:r>
          </a:p>
          <a:p>
            <a:pPr marL="0" indent="0">
              <a:buNone/>
            </a:pPr>
            <a:endParaRPr lang="de-DE" sz="1800" dirty="0"/>
          </a:p>
        </p:txBody>
      </p:sp>
      <p:pic>
        <p:nvPicPr>
          <p:cNvPr id="6" name="Grafik 5">
            <a:extLst>
              <a:ext uri="{FF2B5EF4-FFF2-40B4-BE49-F238E27FC236}">
                <a16:creationId xmlns:a16="http://schemas.microsoft.com/office/drawing/2014/main" id="{3FEABDF6-60CD-464B-91C5-1241A8A95474}"/>
              </a:ext>
            </a:extLst>
          </p:cNvPr>
          <p:cNvPicPr/>
          <p:nvPr/>
        </p:nvPicPr>
        <p:blipFill>
          <a:blip r:embed="rId2">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7" name="Rechteck 6">
            <a:extLst>
              <a:ext uri="{FF2B5EF4-FFF2-40B4-BE49-F238E27FC236}">
                <a16:creationId xmlns:a16="http://schemas.microsoft.com/office/drawing/2014/main" id="{9164AA3F-9E51-4488-819A-846FCC53BEF6}"/>
              </a:ext>
            </a:extLst>
          </p:cNvPr>
          <p:cNvSpPr/>
          <p:nvPr/>
        </p:nvSpPr>
        <p:spPr>
          <a:xfrm>
            <a:off x="11426144" y="5968226"/>
            <a:ext cx="806632"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11</a:t>
            </a:r>
          </a:p>
        </p:txBody>
      </p:sp>
      <p:pic>
        <p:nvPicPr>
          <p:cNvPr id="4" name="Grafik 3">
            <a:extLst>
              <a:ext uri="{FF2B5EF4-FFF2-40B4-BE49-F238E27FC236}">
                <a16:creationId xmlns:a16="http://schemas.microsoft.com/office/drawing/2014/main" id="{92140D89-F2CA-425C-9956-F26987D58BDF}"/>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6340017" y="853037"/>
            <a:ext cx="3956108" cy="5576037"/>
          </a:xfrm>
          <a:prstGeom prst="rect">
            <a:avLst/>
          </a:prstGeom>
        </p:spPr>
      </p:pic>
      <p:pic>
        <p:nvPicPr>
          <p:cNvPr id="10" name="Grafik 9">
            <a:extLst>
              <a:ext uri="{FF2B5EF4-FFF2-40B4-BE49-F238E27FC236}">
                <a16:creationId xmlns:a16="http://schemas.microsoft.com/office/drawing/2014/main" id="{4EDB5B5B-EAFC-509C-740A-DDA19C6BD599}"/>
              </a:ext>
            </a:extLst>
          </p:cNvPr>
          <p:cNvPicPr>
            <a:picLocks noChangeAspect="1"/>
          </p:cNvPicPr>
          <p:nvPr/>
        </p:nvPicPr>
        <p:blipFill>
          <a:blip r:embed="rId4"/>
          <a:stretch>
            <a:fillRect/>
          </a:stretch>
        </p:blipFill>
        <p:spPr>
          <a:xfrm>
            <a:off x="6510217" y="920456"/>
            <a:ext cx="3558092" cy="1043775"/>
          </a:xfrm>
          <a:prstGeom prst="rect">
            <a:avLst/>
          </a:prstGeom>
        </p:spPr>
      </p:pic>
      <p:pic>
        <p:nvPicPr>
          <p:cNvPr id="12" name="Grafik 11">
            <a:extLst>
              <a:ext uri="{FF2B5EF4-FFF2-40B4-BE49-F238E27FC236}">
                <a16:creationId xmlns:a16="http://schemas.microsoft.com/office/drawing/2014/main" id="{8AC508DA-A825-54DB-27C2-8D7159C0ACB2}"/>
              </a:ext>
            </a:extLst>
          </p:cNvPr>
          <p:cNvPicPr>
            <a:picLocks noChangeAspect="1"/>
          </p:cNvPicPr>
          <p:nvPr/>
        </p:nvPicPr>
        <p:blipFill>
          <a:blip r:embed="rId5"/>
          <a:stretch>
            <a:fillRect/>
          </a:stretch>
        </p:blipFill>
        <p:spPr>
          <a:xfrm>
            <a:off x="6472874" y="5703267"/>
            <a:ext cx="3632414" cy="394828"/>
          </a:xfrm>
          <a:prstGeom prst="rect">
            <a:avLst/>
          </a:prstGeom>
        </p:spPr>
      </p:pic>
    </p:spTree>
    <p:extLst>
      <p:ext uri="{BB962C8B-B14F-4D97-AF65-F5344CB8AC3E}">
        <p14:creationId xmlns:p14="http://schemas.microsoft.com/office/powerpoint/2010/main" val="39876367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1EEA3-8522-49DD-AFCE-B7EA4E90C367}"/>
              </a:ext>
            </a:extLst>
          </p:cNvPr>
          <p:cNvSpPr>
            <a:spLocks noGrp="1"/>
          </p:cNvSpPr>
          <p:nvPr>
            <p:ph type="title"/>
          </p:nvPr>
        </p:nvSpPr>
        <p:spPr>
          <a:xfrm>
            <a:off x="1264327" y="12756"/>
            <a:ext cx="10927673" cy="923330"/>
          </a:xfrm>
        </p:spPr>
        <p:txBody>
          <a:bodyPr/>
          <a:lstStyle/>
          <a:p>
            <a:r>
              <a:rPr lang="de-DE" dirty="0"/>
              <a:t>Grundlegendes</a:t>
            </a:r>
          </a:p>
        </p:txBody>
      </p:sp>
      <p:sp>
        <p:nvSpPr>
          <p:cNvPr id="3" name="Inhaltsplatzhalter 2">
            <a:extLst>
              <a:ext uri="{FF2B5EF4-FFF2-40B4-BE49-F238E27FC236}">
                <a16:creationId xmlns:a16="http://schemas.microsoft.com/office/drawing/2014/main" id="{97E40806-136D-410F-98A8-F694836E62F2}"/>
              </a:ext>
            </a:extLst>
          </p:cNvPr>
          <p:cNvSpPr>
            <a:spLocks noGrp="1"/>
          </p:cNvSpPr>
          <p:nvPr>
            <p:ph idx="1"/>
          </p:nvPr>
        </p:nvSpPr>
        <p:spPr>
          <a:xfrm>
            <a:off x="1448681" y="936086"/>
            <a:ext cx="10515600" cy="5767597"/>
          </a:xfrm>
        </p:spPr>
        <p:txBody>
          <a:bodyPr>
            <a:normAutofit/>
          </a:bodyPr>
          <a:lstStyle/>
          <a:p>
            <a:pPr marL="0" indent="0" algn="just">
              <a:buNone/>
            </a:pPr>
            <a:r>
              <a:rPr lang="de-DE" sz="1800" dirty="0"/>
              <a:t>Hier findet ihr noch einige grundlegende Informationen zum Spielbericht bzw. zur Durchführung eines Ligaspiels:</a:t>
            </a:r>
          </a:p>
          <a:p>
            <a:pPr algn="just">
              <a:buFontTx/>
              <a:buChar char="-"/>
            </a:pPr>
            <a:r>
              <a:rPr lang="de-DE" sz="1800" dirty="0"/>
              <a:t>§17.1 Für das korrekte Ausfüllen des Spielberichtes ist der Heimteamkapitän verantwortlich. Beide Teamkapitäne haben das Recht, sachliche, das Spiel betreffende Eintragungen vorzunehmen bzw. vornehmen zu lassen. </a:t>
            </a:r>
          </a:p>
          <a:p>
            <a:pPr algn="just">
              <a:buFontTx/>
              <a:buChar char="-"/>
            </a:pPr>
            <a:r>
              <a:rPr lang="de-DE" sz="1800" dirty="0"/>
              <a:t>§15.1 </a:t>
            </a:r>
            <a:r>
              <a:rPr lang="de-DE" sz="1800" dirty="0" err="1"/>
              <a:t>a+b</a:t>
            </a:r>
            <a:r>
              <a:rPr lang="de-DE" sz="1800" dirty="0"/>
              <a:t> der SpoWo: Im 4er- und 6er-Team können maximal vier Spieler ausgewechselt werden.</a:t>
            </a:r>
            <a:r>
              <a:rPr lang="de-DE" dirty="0"/>
              <a:t> </a:t>
            </a:r>
          </a:p>
          <a:p>
            <a:pPr algn="just">
              <a:buFontTx/>
              <a:buChar char="-"/>
            </a:pPr>
            <a:r>
              <a:rPr lang="de-DE" sz="1800" dirty="0"/>
              <a:t>Treten beide Mannschaften in Mindeststärke an, dürfen die Freistellen nicht gegeneinander gesetzt werden. Die Freistellen sind im 4er-Team: Heim 4. - Gast 3. und 6er-Team: Heim 6. -Gast 5.  </a:t>
            </a:r>
          </a:p>
          <a:p>
            <a:pPr algn="just">
              <a:buFontTx/>
              <a:buChar char="-"/>
            </a:pPr>
            <a:r>
              <a:rPr lang="de-DE" sz="1800" dirty="0"/>
              <a:t>Tritt eine Mannschaft in Mindestspielstärke an, werden zur Komplettierung der Doppel auf die Freistellen einzeln Spieler aus der Mannschaft in Mindestspielstärke zugelost. Ein bereits ausgeloster Spieler fällt aus dem weiteren Losvorgang heraus. Die Auslosung führt der gegnerische Teamkapitän durch. </a:t>
            </a:r>
          </a:p>
          <a:p>
            <a:pPr algn="just">
              <a:buFontTx/>
              <a:buChar char="-"/>
            </a:pPr>
            <a:r>
              <a:rPr lang="de-DE" sz="1800" dirty="0"/>
              <a:t>Das Heimteam stellt dem Gastkapitän einen Spielberichtsbogen in Papierform zur Verfügung.</a:t>
            </a:r>
          </a:p>
          <a:p>
            <a:pPr algn="just">
              <a:buFontTx/>
              <a:buChar char="-"/>
            </a:pPr>
            <a:r>
              <a:rPr lang="de-DE" sz="1800" dirty="0"/>
              <a:t>§16.6 SpoWo: Der Kapitän der Gastmannschaft ist der Schiedsrichter der Begegnung. </a:t>
            </a:r>
          </a:p>
          <a:p>
            <a:pPr marL="0" indent="0">
              <a:buNone/>
            </a:pPr>
            <a:endParaRPr lang="de-DE" sz="1800" dirty="0"/>
          </a:p>
          <a:p>
            <a:pPr marL="0" indent="0">
              <a:buNone/>
            </a:pPr>
            <a:endParaRPr lang="de-DE" sz="1800" dirty="0"/>
          </a:p>
        </p:txBody>
      </p:sp>
      <p:pic>
        <p:nvPicPr>
          <p:cNvPr id="6" name="Grafik 5">
            <a:extLst>
              <a:ext uri="{FF2B5EF4-FFF2-40B4-BE49-F238E27FC236}">
                <a16:creationId xmlns:a16="http://schemas.microsoft.com/office/drawing/2014/main" id="{3FEABDF6-60CD-464B-91C5-1241A8A95474}"/>
              </a:ext>
            </a:extLst>
          </p:cNvPr>
          <p:cNvPicPr/>
          <p:nvPr/>
        </p:nvPicPr>
        <p:blipFill>
          <a:blip r:embed="rId2">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7" name="Rechteck 6">
            <a:extLst>
              <a:ext uri="{FF2B5EF4-FFF2-40B4-BE49-F238E27FC236}">
                <a16:creationId xmlns:a16="http://schemas.microsoft.com/office/drawing/2014/main" id="{9164AA3F-9E51-4488-819A-846FCC53BEF6}"/>
              </a:ext>
            </a:extLst>
          </p:cNvPr>
          <p:cNvSpPr/>
          <p:nvPr/>
        </p:nvSpPr>
        <p:spPr>
          <a:xfrm>
            <a:off x="11404503" y="5968226"/>
            <a:ext cx="84991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12</a:t>
            </a:r>
          </a:p>
        </p:txBody>
      </p:sp>
    </p:spTree>
    <p:extLst>
      <p:ext uri="{BB962C8B-B14F-4D97-AF65-F5344CB8AC3E}">
        <p14:creationId xmlns:p14="http://schemas.microsoft.com/office/powerpoint/2010/main" val="2136360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1EEA3-8522-49DD-AFCE-B7EA4E90C367}"/>
              </a:ext>
            </a:extLst>
          </p:cNvPr>
          <p:cNvSpPr>
            <a:spLocks noGrp="1"/>
          </p:cNvSpPr>
          <p:nvPr>
            <p:ph type="title"/>
          </p:nvPr>
        </p:nvSpPr>
        <p:spPr>
          <a:xfrm>
            <a:off x="1264327" y="12756"/>
            <a:ext cx="10927673" cy="923330"/>
          </a:xfrm>
        </p:spPr>
        <p:txBody>
          <a:bodyPr/>
          <a:lstStyle/>
          <a:p>
            <a:r>
              <a:rPr lang="de-DE" dirty="0"/>
              <a:t>Spielende</a:t>
            </a:r>
          </a:p>
        </p:txBody>
      </p:sp>
      <p:sp>
        <p:nvSpPr>
          <p:cNvPr id="3" name="Inhaltsplatzhalter 2">
            <a:extLst>
              <a:ext uri="{FF2B5EF4-FFF2-40B4-BE49-F238E27FC236}">
                <a16:creationId xmlns:a16="http://schemas.microsoft.com/office/drawing/2014/main" id="{97E40806-136D-410F-98A8-F694836E62F2}"/>
              </a:ext>
            </a:extLst>
          </p:cNvPr>
          <p:cNvSpPr>
            <a:spLocks noGrp="1"/>
          </p:cNvSpPr>
          <p:nvPr>
            <p:ph idx="1"/>
          </p:nvPr>
        </p:nvSpPr>
        <p:spPr>
          <a:xfrm>
            <a:off x="1193306" y="2150076"/>
            <a:ext cx="10515600" cy="4553607"/>
          </a:xfrm>
        </p:spPr>
        <p:txBody>
          <a:bodyPr>
            <a:normAutofit/>
          </a:bodyPr>
          <a:lstStyle/>
          <a:p>
            <a:pPr marL="0" indent="0" algn="just">
              <a:buNone/>
            </a:pPr>
            <a:r>
              <a:rPr lang="de-DE" sz="1800" dirty="0"/>
              <a:t>§ 16.8 Ein Spiel gilt als beendet, wenn die Kapitäne beider Teams den Spielberichtsbogen unterschrieben haben. </a:t>
            </a:r>
          </a:p>
          <a:p>
            <a:pPr marL="0" indent="0" algn="just">
              <a:buNone/>
            </a:pPr>
            <a:endParaRPr lang="de-DE" sz="1800" dirty="0"/>
          </a:p>
          <a:p>
            <a:pPr marL="0" indent="0" algn="just">
              <a:buNone/>
            </a:pPr>
            <a:r>
              <a:rPr lang="de-DE" sz="1800" dirty="0"/>
              <a:t>§ 17.3 Ist dies geschehen, so ist das Spiel bis spätestens 18:00 Uhr des Folgetags in der 2k Onlinedatenbank einzutragen. Nach Ablauf dieser Frist hat der Gastkapitän 24h Zeit um mit einem Kontrollkästchen in der Datenbank die Richtigkeit der Angaben zu bestätigen. Die Spielformulare sind für eventuelle Rückfragen aufzubewahren und dem Sportwart auf Verlangen zu übersenden.</a:t>
            </a:r>
          </a:p>
          <a:p>
            <a:pPr marL="0" indent="0" algn="just">
              <a:buNone/>
            </a:pPr>
            <a:endParaRPr lang="de-DE" sz="1800" dirty="0"/>
          </a:p>
          <a:p>
            <a:pPr marL="0" indent="0" algn="just">
              <a:buNone/>
            </a:pPr>
            <a:r>
              <a:rPr lang="de-DE" sz="1800" dirty="0"/>
              <a:t>Bei weiteren Fragen oder Unklarheiten findet ihr die Sport- und Wettkampfordnung auf der Homepage des DBH, </a:t>
            </a:r>
            <a:r>
              <a:rPr lang="de-DE" sz="1800" dirty="0">
                <a:hlinkClick r:id="rId2"/>
              </a:rPr>
              <a:t>www.dbhev.de</a:t>
            </a:r>
            <a:r>
              <a:rPr lang="de-DE" sz="1800" dirty="0"/>
              <a:t>,  in der Rubrik „Verband“. Natürlich könnt ihr euch auch mit euren Fragen an den Sportwart wenden. </a:t>
            </a:r>
          </a:p>
          <a:p>
            <a:pPr marL="0" indent="0">
              <a:buNone/>
            </a:pPr>
            <a:endParaRPr lang="de-DE" sz="1800" dirty="0"/>
          </a:p>
          <a:p>
            <a:pPr marL="0" indent="0">
              <a:buNone/>
            </a:pPr>
            <a:endParaRPr lang="de-DE" sz="1800" dirty="0"/>
          </a:p>
        </p:txBody>
      </p:sp>
      <p:pic>
        <p:nvPicPr>
          <p:cNvPr id="6" name="Grafik 5">
            <a:extLst>
              <a:ext uri="{FF2B5EF4-FFF2-40B4-BE49-F238E27FC236}">
                <a16:creationId xmlns:a16="http://schemas.microsoft.com/office/drawing/2014/main" id="{3FEABDF6-60CD-464B-91C5-1241A8A95474}"/>
              </a:ext>
            </a:extLst>
          </p:cNvPr>
          <p:cNvPicPr/>
          <p:nvPr/>
        </p:nvPicPr>
        <p:blipFill>
          <a:blip r:embed="rId3">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7" name="Rechteck 6">
            <a:extLst>
              <a:ext uri="{FF2B5EF4-FFF2-40B4-BE49-F238E27FC236}">
                <a16:creationId xmlns:a16="http://schemas.microsoft.com/office/drawing/2014/main" id="{9164AA3F-9E51-4488-819A-846FCC53BEF6}"/>
              </a:ext>
            </a:extLst>
          </p:cNvPr>
          <p:cNvSpPr/>
          <p:nvPr/>
        </p:nvSpPr>
        <p:spPr>
          <a:xfrm>
            <a:off x="11433005" y="5968226"/>
            <a:ext cx="792909"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13</a:t>
            </a:r>
          </a:p>
        </p:txBody>
      </p:sp>
    </p:spTree>
    <p:extLst>
      <p:ext uri="{BB962C8B-B14F-4D97-AF65-F5344CB8AC3E}">
        <p14:creationId xmlns:p14="http://schemas.microsoft.com/office/powerpoint/2010/main" val="10627717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9D1EEA3-8522-49DD-AFCE-B7EA4E90C367}"/>
              </a:ext>
            </a:extLst>
          </p:cNvPr>
          <p:cNvSpPr>
            <a:spLocks noGrp="1"/>
          </p:cNvSpPr>
          <p:nvPr>
            <p:ph type="title"/>
          </p:nvPr>
        </p:nvSpPr>
        <p:spPr>
          <a:xfrm>
            <a:off x="1264327" y="12756"/>
            <a:ext cx="10927673" cy="923330"/>
          </a:xfrm>
        </p:spPr>
        <p:txBody>
          <a:bodyPr/>
          <a:lstStyle/>
          <a:p>
            <a:r>
              <a:rPr lang="de-DE" dirty="0" err="1"/>
              <a:t>Good</a:t>
            </a:r>
            <a:r>
              <a:rPr lang="de-DE" dirty="0"/>
              <a:t> Darts</a:t>
            </a:r>
          </a:p>
        </p:txBody>
      </p:sp>
      <p:sp>
        <p:nvSpPr>
          <p:cNvPr id="3" name="Inhaltsplatzhalter 2">
            <a:extLst>
              <a:ext uri="{FF2B5EF4-FFF2-40B4-BE49-F238E27FC236}">
                <a16:creationId xmlns:a16="http://schemas.microsoft.com/office/drawing/2014/main" id="{97E40806-136D-410F-98A8-F694836E62F2}"/>
              </a:ext>
            </a:extLst>
          </p:cNvPr>
          <p:cNvSpPr>
            <a:spLocks noGrp="1"/>
          </p:cNvSpPr>
          <p:nvPr>
            <p:ph idx="1"/>
          </p:nvPr>
        </p:nvSpPr>
        <p:spPr>
          <a:xfrm>
            <a:off x="4662616" y="1095632"/>
            <a:ext cx="7046290" cy="5608051"/>
          </a:xfrm>
        </p:spPr>
        <p:txBody>
          <a:bodyPr>
            <a:normAutofit/>
          </a:bodyPr>
          <a:lstStyle/>
          <a:p>
            <a:pPr marL="0" indent="0" algn="just">
              <a:buNone/>
            </a:pPr>
            <a:r>
              <a:rPr lang="de-DE" sz="1800" dirty="0"/>
              <a:t>Vielen Dank für eure Aufmerksamkeit</a:t>
            </a:r>
          </a:p>
          <a:p>
            <a:pPr marL="0" indent="0">
              <a:buNone/>
            </a:pPr>
            <a:endParaRPr lang="de-DE" sz="1800" dirty="0"/>
          </a:p>
          <a:p>
            <a:pPr marL="0" indent="0">
              <a:buNone/>
            </a:pPr>
            <a:endParaRPr lang="de-DE" sz="1800" dirty="0"/>
          </a:p>
        </p:txBody>
      </p:sp>
      <p:pic>
        <p:nvPicPr>
          <p:cNvPr id="6" name="Grafik 5">
            <a:extLst>
              <a:ext uri="{FF2B5EF4-FFF2-40B4-BE49-F238E27FC236}">
                <a16:creationId xmlns:a16="http://schemas.microsoft.com/office/drawing/2014/main" id="{3FEABDF6-60CD-464B-91C5-1241A8A95474}"/>
              </a:ext>
            </a:extLst>
          </p:cNvPr>
          <p:cNvPicPr/>
          <p:nvPr/>
        </p:nvPicPr>
        <p:blipFill>
          <a:blip r:embed="rId2">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7" name="Rechteck 6">
            <a:extLst>
              <a:ext uri="{FF2B5EF4-FFF2-40B4-BE49-F238E27FC236}">
                <a16:creationId xmlns:a16="http://schemas.microsoft.com/office/drawing/2014/main" id="{9164AA3F-9E51-4488-819A-846FCC53BEF6}"/>
              </a:ext>
            </a:extLst>
          </p:cNvPr>
          <p:cNvSpPr/>
          <p:nvPr/>
        </p:nvSpPr>
        <p:spPr>
          <a:xfrm>
            <a:off x="11402900" y="5968226"/>
            <a:ext cx="853119"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14</a:t>
            </a:r>
          </a:p>
        </p:txBody>
      </p:sp>
      <p:sp>
        <p:nvSpPr>
          <p:cNvPr id="4" name="Textfeld 3">
            <a:extLst>
              <a:ext uri="{FF2B5EF4-FFF2-40B4-BE49-F238E27FC236}">
                <a16:creationId xmlns:a16="http://schemas.microsoft.com/office/drawing/2014/main" id="{68B84EA2-FA68-2C8F-6D96-DF848CEBB494}"/>
              </a:ext>
            </a:extLst>
          </p:cNvPr>
          <p:cNvSpPr txBox="1"/>
          <p:nvPr/>
        </p:nvSpPr>
        <p:spPr>
          <a:xfrm>
            <a:off x="4186517" y="6330559"/>
            <a:ext cx="6821669" cy="369332"/>
          </a:xfrm>
          <a:prstGeom prst="rect">
            <a:avLst/>
          </a:prstGeom>
          <a:noFill/>
        </p:spPr>
        <p:txBody>
          <a:bodyPr wrap="square" rtlCol="0">
            <a:spAutoFit/>
          </a:bodyPr>
          <a:lstStyle/>
          <a:p>
            <a:r>
              <a:rPr lang="de-DE" dirty="0"/>
              <a:t>Fabian Reinert, Medienreferent DBH e.V. – medienreferent@dbhev.de</a:t>
            </a:r>
          </a:p>
        </p:txBody>
      </p:sp>
    </p:spTree>
    <p:extLst>
      <p:ext uri="{BB962C8B-B14F-4D97-AF65-F5344CB8AC3E}">
        <p14:creationId xmlns:p14="http://schemas.microsoft.com/office/powerpoint/2010/main" val="3134946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7723AEBC-68DD-41B2-B13E-16B30868062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802630" y="97083"/>
            <a:ext cx="4733564" cy="6663832"/>
          </a:xfrm>
          <a:prstGeom prst="rect">
            <a:avLst/>
          </a:prstGeom>
        </p:spPr>
      </p:pic>
      <p:sp>
        <p:nvSpPr>
          <p:cNvPr id="5" name="Textfeld 4">
            <a:extLst>
              <a:ext uri="{FF2B5EF4-FFF2-40B4-BE49-F238E27FC236}">
                <a16:creationId xmlns:a16="http://schemas.microsoft.com/office/drawing/2014/main" id="{CDC46601-CBCA-45CC-992B-0989302A13E2}"/>
              </a:ext>
            </a:extLst>
          </p:cNvPr>
          <p:cNvSpPr txBox="1"/>
          <p:nvPr/>
        </p:nvSpPr>
        <p:spPr>
          <a:xfrm>
            <a:off x="1375719" y="988389"/>
            <a:ext cx="4426911" cy="5324535"/>
          </a:xfrm>
          <a:prstGeom prst="rect">
            <a:avLst/>
          </a:prstGeom>
          <a:noFill/>
        </p:spPr>
        <p:txBody>
          <a:bodyPr wrap="square" rtlCol="0">
            <a:spAutoFit/>
          </a:bodyPr>
          <a:lstStyle/>
          <a:p>
            <a:pPr algn="just"/>
            <a:r>
              <a:rPr lang="de-DE" sz="1700" dirty="0"/>
              <a:t>Beim Ausfüllen des Spielberichtsbogens, hier im Beispiel Kreisliga bis Bezirksliga, sind einige Dinge zu beachten. Auf diese Dinge möchte ich heute in dieser Präsentation mit euch eingehen. Ich zeige euch jetzt anhand der Excel-Version des Spielformulars worauf es beim Ausfüllen ankommt. Ihr könnt natürlich auch weiterhin das Formular ausdrucken und es von Hand ausfüllen, die Felder bleiben allerdings die gleichen. Ich habe die Datei so bearbeitet das ihr wirklich auch nur die Felder ausfüllen könnt, die ihr benötigt. Generell gibt es drei Spielformulare. Jeder Kapitän trägt seine Aufstellung in seinem eigenen Formular ein, diese Aufstellungen werden dann in ein gemeinsames Dokument übertragen. Zu beginn des Spiels werden mindestens der 1. Einzelblock und der 1. Doppelblock eingetragen (im 6er Team die ersten sechs Spiele, also die Einzel).</a:t>
            </a:r>
          </a:p>
        </p:txBody>
      </p:sp>
      <p:sp>
        <p:nvSpPr>
          <p:cNvPr id="7" name="Textfeld 6">
            <a:extLst>
              <a:ext uri="{FF2B5EF4-FFF2-40B4-BE49-F238E27FC236}">
                <a16:creationId xmlns:a16="http://schemas.microsoft.com/office/drawing/2014/main" id="{1677161C-BFA8-4722-B125-D447C19B404F}"/>
              </a:ext>
            </a:extLst>
          </p:cNvPr>
          <p:cNvSpPr txBox="1"/>
          <p:nvPr/>
        </p:nvSpPr>
        <p:spPr>
          <a:xfrm>
            <a:off x="11033313" y="881857"/>
            <a:ext cx="587790" cy="338554"/>
          </a:xfrm>
          <a:prstGeom prst="rect">
            <a:avLst/>
          </a:prstGeom>
          <a:noFill/>
        </p:spPr>
        <p:txBody>
          <a:bodyPr wrap="none" rtlCol="0">
            <a:spAutoFit/>
          </a:bodyPr>
          <a:lstStyle/>
          <a:p>
            <a:pPr algn="ctr"/>
            <a:r>
              <a:rPr lang="de-DE" sz="1600" dirty="0"/>
              <a:t>Kopf</a:t>
            </a:r>
          </a:p>
        </p:txBody>
      </p:sp>
      <p:sp>
        <p:nvSpPr>
          <p:cNvPr id="8" name="Textfeld 7">
            <a:extLst>
              <a:ext uri="{FF2B5EF4-FFF2-40B4-BE49-F238E27FC236}">
                <a16:creationId xmlns:a16="http://schemas.microsoft.com/office/drawing/2014/main" id="{4A664169-3E3C-424A-90CC-7229549DBFA5}"/>
              </a:ext>
            </a:extLst>
          </p:cNvPr>
          <p:cNvSpPr txBox="1"/>
          <p:nvPr/>
        </p:nvSpPr>
        <p:spPr>
          <a:xfrm>
            <a:off x="10795652" y="1739494"/>
            <a:ext cx="1063112" cy="615553"/>
          </a:xfrm>
          <a:prstGeom prst="rect">
            <a:avLst/>
          </a:prstGeom>
          <a:noFill/>
        </p:spPr>
        <p:txBody>
          <a:bodyPr wrap="none" rtlCol="0">
            <a:spAutoFit/>
          </a:bodyPr>
          <a:lstStyle/>
          <a:p>
            <a:r>
              <a:rPr lang="de-DE" sz="1600" dirty="0"/>
              <a:t>Spielblock</a:t>
            </a:r>
            <a:endParaRPr lang="de-DE" dirty="0"/>
          </a:p>
          <a:p>
            <a:pPr algn="ctr"/>
            <a:r>
              <a:rPr lang="de-DE" dirty="0"/>
              <a:t>1. </a:t>
            </a:r>
            <a:r>
              <a:rPr lang="de-DE" sz="1600" dirty="0"/>
              <a:t>Hälfte</a:t>
            </a:r>
            <a:endParaRPr lang="de-DE" dirty="0"/>
          </a:p>
        </p:txBody>
      </p:sp>
      <p:sp>
        <p:nvSpPr>
          <p:cNvPr id="9" name="Textfeld 8">
            <a:extLst>
              <a:ext uri="{FF2B5EF4-FFF2-40B4-BE49-F238E27FC236}">
                <a16:creationId xmlns:a16="http://schemas.microsoft.com/office/drawing/2014/main" id="{0CFC5874-78B5-4CA4-BDE3-E294ACF9D43F}"/>
              </a:ext>
            </a:extLst>
          </p:cNvPr>
          <p:cNvSpPr txBox="1"/>
          <p:nvPr/>
        </p:nvSpPr>
        <p:spPr>
          <a:xfrm>
            <a:off x="10816563" y="3079395"/>
            <a:ext cx="1063112" cy="584775"/>
          </a:xfrm>
          <a:prstGeom prst="rect">
            <a:avLst/>
          </a:prstGeom>
          <a:noFill/>
        </p:spPr>
        <p:txBody>
          <a:bodyPr wrap="none" rtlCol="0">
            <a:spAutoFit/>
          </a:bodyPr>
          <a:lstStyle/>
          <a:p>
            <a:pPr algn="ctr"/>
            <a:r>
              <a:rPr lang="de-DE" sz="1600" dirty="0"/>
              <a:t>Spielblock</a:t>
            </a:r>
          </a:p>
          <a:p>
            <a:pPr algn="ctr"/>
            <a:r>
              <a:rPr lang="de-DE" sz="1600" dirty="0"/>
              <a:t>2. Hälfte</a:t>
            </a:r>
          </a:p>
        </p:txBody>
      </p:sp>
      <p:sp>
        <p:nvSpPr>
          <p:cNvPr id="10" name="Textfeld 9">
            <a:extLst>
              <a:ext uri="{FF2B5EF4-FFF2-40B4-BE49-F238E27FC236}">
                <a16:creationId xmlns:a16="http://schemas.microsoft.com/office/drawing/2014/main" id="{92685941-7850-44CC-8A4E-6171670F10E2}"/>
              </a:ext>
            </a:extLst>
          </p:cNvPr>
          <p:cNvSpPr txBox="1"/>
          <p:nvPr/>
        </p:nvSpPr>
        <p:spPr>
          <a:xfrm>
            <a:off x="10681701" y="4280234"/>
            <a:ext cx="1425390" cy="1077218"/>
          </a:xfrm>
          <a:prstGeom prst="rect">
            <a:avLst/>
          </a:prstGeom>
          <a:noFill/>
        </p:spPr>
        <p:txBody>
          <a:bodyPr wrap="none" rtlCol="0">
            <a:spAutoFit/>
          </a:bodyPr>
          <a:lstStyle/>
          <a:p>
            <a:pPr algn="ctr"/>
            <a:r>
              <a:rPr lang="de-DE" sz="1600" dirty="0"/>
              <a:t>Specials,</a:t>
            </a:r>
          </a:p>
          <a:p>
            <a:pPr algn="ctr"/>
            <a:r>
              <a:rPr lang="de-DE" sz="1600" dirty="0"/>
              <a:t>Auswechsel-</a:t>
            </a:r>
          </a:p>
          <a:p>
            <a:pPr algn="ctr"/>
            <a:r>
              <a:rPr lang="de-DE" sz="1600" dirty="0" err="1"/>
              <a:t>spieler</a:t>
            </a:r>
            <a:r>
              <a:rPr lang="de-DE" sz="1600" dirty="0"/>
              <a:t>,</a:t>
            </a:r>
          </a:p>
          <a:p>
            <a:pPr algn="ctr"/>
            <a:r>
              <a:rPr lang="de-DE" sz="1600" dirty="0"/>
              <a:t>Höher gespielt</a:t>
            </a:r>
          </a:p>
        </p:txBody>
      </p:sp>
      <p:sp>
        <p:nvSpPr>
          <p:cNvPr id="11" name="Titel 1">
            <a:extLst>
              <a:ext uri="{FF2B5EF4-FFF2-40B4-BE49-F238E27FC236}">
                <a16:creationId xmlns:a16="http://schemas.microsoft.com/office/drawing/2014/main" id="{4D2C0772-BBB7-4049-8C36-630C98ED5AC1}"/>
              </a:ext>
            </a:extLst>
          </p:cNvPr>
          <p:cNvSpPr>
            <a:spLocks noGrp="1"/>
          </p:cNvSpPr>
          <p:nvPr>
            <p:ph type="title"/>
          </p:nvPr>
        </p:nvSpPr>
        <p:spPr>
          <a:xfrm>
            <a:off x="1188387" y="-115972"/>
            <a:ext cx="4349579" cy="1325563"/>
          </a:xfrm>
        </p:spPr>
        <p:txBody>
          <a:bodyPr/>
          <a:lstStyle/>
          <a:p>
            <a:r>
              <a:rPr lang="de-DE" dirty="0"/>
              <a:t>Der Spielbericht</a:t>
            </a:r>
          </a:p>
        </p:txBody>
      </p:sp>
      <p:sp>
        <p:nvSpPr>
          <p:cNvPr id="2" name="Geschweifte Klammer rechts 1">
            <a:extLst>
              <a:ext uri="{FF2B5EF4-FFF2-40B4-BE49-F238E27FC236}">
                <a16:creationId xmlns:a16="http://schemas.microsoft.com/office/drawing/2014/main" id="{BFE79056-AEC5-4CC4-9363-17AD56DF9F44}"/>
              </a:ext>
            </a:extLst>
          </p:cNvPr>
          <p:cNvSpPr/>
          <p:nvPr/>
        </p:nvSpPr>
        <p:spPr>
          <a:xfrm>
            <a:off x="10536194" y="727969"/>
            <a:ext cx="204090" cy="646331"/>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2" name="Geschweifte Klammer rechts 11">
            <a:extLst>
              <a:ext uri="{FF2B5EF4-FFF2-40B4-BE49-F238E27FC236}">
                <a16:creationId xmlns:a16="http://schemas.microsoft.com/office/drawing/2014/main" id="{DBBECE6B-2244-4FD5-8277-044F2344C16A}"/>
              </a:ext>
            </a:extLst>
          </p:cNvPr>
          <p:cNvSpPr/>
          <p:nvPr/>
        </p:nvSpPr>
        <p:spPr>
          <a:xfrm>
            <a:off x="10536194" y="1395731"/>
            <a:ext cx="204090" cy="1303081"/>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3" name="Geschweifte Klammer rechts 12">
            <a:extLst>
              <a:ext uri="{FF2B5EF4-FFF2-40B4-BE49-F238E27FC236}">
                <a16:creationId xmlns:a16="http://schemas.microsoft.com/office/drawing/2014/main" id="{5FB90280-B0FE-4998-93E0-3622B416A4F6}"/>
              </a:ext>
            </a:extLst>
          </p:cNvPr>
          <p:cNvSpPr/>
          <p:nvPr/>
        </p:nvSpPr>
        <p:spPr>
          <a:xfrm>
            <a:off x="10536194" y="2720243"/>
            <a:ext cx="204090" cy="1303081"/>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sp>
        <p:nvSpPr>
          <p:cNvPr id="14" name="Geschweifte Klammer rechts 13">
            <a:extLst>
              <a:ext uri="{FF2B5EF4-FFF2-40B4-BE49-F238E27FC236}">
                <a16:creationId xmlns:a16="http://schemas.microsoft.com/office/drawing/2014/main" id="{46CE292C-BCA7-4FDD-A813-E1BC8872CB85}"/>
              </a:ext>
            </a:extLst>
          </p:cNvPr>
          <p:cNvSpPr/>
          <p:nvPr/>
        </p:nvSpPr>
        <p:spPr>
          <a:xfrm>
            <a:off x="10536194" y="4044755"/>
            <a:ext cx="204090" cy="1548177"/>
          </a:xfrm>
          <a:prstGeom prst="rightBrace">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endParaRPr>
          </a:p>
        </p:txBody>
      </p:sp>
      <p:pic>
        <p:nvPicPr>
          <p:cNvPr id="15" name="Grafik 14">
            <a:extLst>
              <a:ext uri="{FF2B5EF4-FFF2-40B4-BE49-F238E27FC236}">
                <a16:creationId xmlns:a16="http://schemas.microsoft.com/office/drawing/2014/main" id="{E535ABFD-0838-404A-8F43-F9C1FE302FCA}"/>
              </a:ext>
            </a:extLst>
          </p:cNvPr>
          <p:cNvPicPr/>
          <p:nvPr/>
        </p:nvPicPr>
        <p:blipFill>
          <a:blip r:embed="rId3">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16" name="Rechteck 15">
            <a:extLst>
              <a:ext uri="{FF2B5EF4-FFF2-40B4-BE49-F238E27FC236}">
                <a16:creationId xmlns:a16="http://schemas.microsoft.com/office/drawing/2014/main" id="{02DBA993-B4E7-4330-B01E-C81423BF0141}"/>
              </a:ext>
            </a:extLst>
          </p:cNvPr>
          <p:cNvSpPr/>
          <p:nvPr/>
        </p:nvSpPr>
        <p:spPr>
          <a:xfrm>
            <a:off x="11559994" y="5968226"/>
            <a:ext cx="538930"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2</a:t>
            </a:r>
            <a:endParaRPr lang="de-DE" sz="5400" b="0" cap="none" spc="0" dirty="0">
              <a:ln w="0"/>
              <a:solidFill>
                <a:schemeClr val="tx1"/>
              </a:solidFill>
              <a:effectLst>
                <a:outerShdw blurRad="38100" dist="19050" dir="2700000" algn="tl" rotWithShape="0">
                  <a:schemeClr val="dk1">
                    <a:alpha val="40000"/>
                  </a:schemeClr>
                </a:outerShdw>
              </a:effectLst>
            </a:endParaRPr>
          </a:p>
        </p:txBody>
      </p:sp>
      <p:pic>
        <p:nvPicPr>
          <p:cNvPr id="18" name="Grafik 17">
            <a:extLst>
              <a:ext uri="{FF2B5EF4-FFF2-40B4-BE49-F238E27FC236}">
                <a16:creationId xmlns:a16="http://schemas.microsoft.com/office/drawing/2014/main" id="{48DBCEC5-DA2A-279D-EB50-339C83690B71}"/>
              </a:ext>
            </a:extLst>
          </p:cNvPr>
          <p:cNvPicPr>
            <a:picLocks noChangeAspect="1"/>
          </p:cNvPicPr>
          <p:nvPr/>
        </p:nvPicPr>
        <p:blipFill>
          <a:blip r:embed="rId4"/>
          <a:stretch>
            <a:fillRect/>
          </a:stretch>
        </p:blipFill>
        <p:spPr>
          <a:xfrm>
            <a:off x="5879504" y="175010"/>
            <a:ext cx="4579815" cy="631698"/>
          </a:xfrm>
          <a:prstGeom prst="rect">
            <a:avLst/>
          </a:prstGeom>
        </p:spPr>
      </p:pic>
      <p:pic>
        <p:nvPicPr>
          <p:cNvPr id="20" name="Grafik 19">
            <a:extLst>
              <a:ext uri="{FF2B5EF4-FFF2-40B4-BE49-F238E27FC236}">
                <a16:creationId xmlns:a16="http://schemas.microsoft.com/office/drawing/2014/main" id="{264056DD-AF55-DBC2-57A9-2A5D6C9793D2}"/>
              </a:ext>
            </a:extLst>
          </p:cNvPr>
          <p:cNvPicPr>
            <a:picLocks noChangeAspect="1"/>
          </p:cNvPicPr>
          <p:nvPr/>
        </p:nvPicPr>
        <p:blipFill>
          <a:blip r:embed="rId5"/>
          <a:stretch>
            <a:fillRect/>
          </a:stretch>
        </p:blipFill>
        <p:spPr>
          <a:xfrm>
            <a:off x="6020544" y="5885639"/>
            <a:ext cx="4225422" cy="456637"/>
          </a:xfrm>
          <a:prstGeom prst="rect">
            <a:avLst/>
          </a:prstGeom>
        </p:spPr>
      </p:pic>
    </p:spTree>
    <p:extLst>
      <p:ext uri="{BB962C8B-B14F-4D97-AF65-F5344CB8AC3E}">
        <p14:creationId xmlns:p14="http://schemas.microsoft.com/office/powerpoint/2010/main" val="2626228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1D635BA-02FD-4044-901B-5C0E60D4E17D}"/>
              </a:ext>
            </a:extLst>
          </p:cNvPr>
          <p:cNvSpPr>
            <a:spLocks noGrp="1"/>
          </p:cNvSpPr>
          <p:nvPr>
            <p:ph type="title"/>
          </p:nvPr>
        </p:nvSpPr>
        <p:spPr>
          <a:xfrm>
            <a:off x="1926902" y="169517"/>
            <a:ext cx="10018713" cy="680620"/>
          </a:xfrm>
        </p:spPr>
        <p:txBody>
          <a:bodyPr>
            <a:normAutofit fontScale="90000"/>
          </a:bodyPr>
          <a:lstStyle/>
          <a:p>
            <a:r>
              <a:rPr lang="de-DE" dirty="0"/>
              <a:t>Die Vorbereitung der Datei</a:t>
            </a:r>
          </a:p>
        </p:txBody>
      </p:sp>
      <p:pic>
        <p:nvPicPr>
          <p:cNvPr id="4" name="Inhaltsplatzhalter 3">
            <a:extLst>
              <a:ext uri="{FF2B5EF4-FFF2-40B4-BE49-F238E27FC236}">
                <a16:creationId xmlns:a16="http://schemas.microsoft.com/office/drawing/2014/main" id="{6EA411DD-A9A6-4FE8-861C-4891BFA3D342}"/>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583985" y="5305506"/>
            <a:ext cx="5591175" cy="231891"/>
          </a:xfrm>
          <a:prstGeom prst="rect">
            <a:avLst/>
          </a:prstGeom>
        </p:spPr>
      </p:pic>
      <p:sp>
        <p:nvSpPr>
          <p:cNvPr id="5" name="Textfeld 4">
            <a:extLst>
              <a:ext uri="{FF2B5EF4-FFF2-40B4-BE49-F238E27FC236}">
                <a16:creationId xmlns:a16="http://schemas.microsoft.com/office/drawing/2014/main" id="{BD0CEA76-8218-4792-99A1-3FC8ED6D5CCE}"/>
              </a:ext>
            </a:extLst>
          </p:cNvPr>
          <p:cNvSpPr txBox="1"/>
          <p:nvPr/>
        </p:nvSpPr>
        <p:spPr>
          <a:xfrm>
            <a:off x="1583986" y="974883"/>
            <a:ext cx="9966491" cy="1200329"/>
          </a:xfrm>
          <a:prstGeom prst="rect">
            <a:avLst/>
          </a:prstGeom>
          <a:noFill/>
        </p:spPr>
        <p:txBody>
          <a:bodyPr wrap="square" rtlCol="0">
            <a:spAutoFit/>
          </a:bodyPr>
          <a:lstStyle/>
          <a:p>
            <a:pPr algn="just"/>
            <a:r>
              <a:rPr lang="de-DE" dirty="0"/>
              <a:t>Als Heimkapitän könnt ihr eure Daten schon im Vorfeld in der Datei eintragen. Wechselt hierzu in den Reiter „Heimteam“ ganz unten in Excel. Dort könnt ihr dann eure Spieler inklusive ihrer DBH-Mitgliedsnummern eintragen. Dazu überschreibt einfach die bestehenden Felder, die ich als Beispiel eingefügt habe. Sowohl die Nummern als auch die Namen werden entsprechend eingetragen.</a:t>
            </a:r>
          </a:p>
        </p:txBody>
      </p:sp>
      <p:pic>
        <p:nvPicPr>
          <p:cNvPr id="6" name="Grafik 5">
            <a:extLst>
              <a:ext uri="{FF2B5EF4-FFF2-40B4-BE49-F238E27FC236}">
                <a16:creationId xmlns:a16="http://schemas.microsoft.com/office/drawing/2014/main" id="{E8E9F138-85B2-4007-B4B6-76F7A214DBD1}"/>
              </a:ext>
            </a:extLst>
          </p:cNvPr>
          <p:cNvPicPr>
            <a:picLocks noChangeAspect="1"/>
          </p:cNvPicPr>
          <p:nvPr/>
        </p:nvPicPr>
        <p:blipFill>
          <a:blip r:embed="rId3"/>
          <a:stretch>
            <a:fillRect/>
          </a:stretch>
        </p:blipFill>
        <p:spPr>
          <a:xfrm>
            <a:off x="1583986" y="2459664"/>
            <a:ext cx="2003854" cy="2501051"/>
          </a:xfrm>
          <a:prstGeom prst="rect">
            <a:avLst/>
          </a:prstGeom>
        </p:spPr>
      </p:pic>
      <p:pic>
        <p:nvPicPr>
          <p:cNvPr id="7" name="Grafik 6">
            <a:extLst>
              <a:ext uri="{FF2B5EF4-FFF2-40B4-BE49-F238E27FC236}">
                <a16:creationId xmlns:a16="http://schemas.microsoft.com/office/drawing/2014/main" id="{AE5DC154-BC60-4F87-804C-FD3C993ECCFA}"/>
              </a:ext>
            </a:extLst>
          </p:cNvPr>
          <p:cNvPicPr>
            <a:picLocks noChangeAspect="1"/>
          </p:cNvPicPr>
          <p:nvPr/>
        </p:nvPicPr>
        <p:blipFill>
          <a:blip r:embed="rId4"/>
          <a:stretch>
            <a:fillRect/>
          </a:stretch>
        </p:blipFill>
        <p:spPr>
          <a:xfrm>
            <a:off x="5157697" y="2459663"/>
            <a:ext cx="2017464" cy="2501051"/>
          </a:xfrm>
          <a:prstGeom prst="rect">
            <a:avLst/>
          </a:prstGeom>
        </p:spPr>
      </p:pic>
      <p:sp>
        <p:nvSpPr>
          <p:cNvPr id="8" name="Pfeil: nach rechts 7">
            <a:extLst>
              <a:ext uri="{FF2B5EF4-FFF2-40B4-BE49-F238E27FC236}">
                <a16:creationId xmlns:a16="http://schemas.microsoft.com/office/drawing/2014/main" id="{C41C9912-EA91-4857-9027-D721DC4A7CDA}"/>
              </a:ext>
            </a:extLst>
          </p:cNvPr>
          <p:cNvSpPr/>
          <p:nvPr/>
        </p:nvSpPr>
        <p:spPr>
          <a:xfrm>
            <a:off x="3890369" y="3467872"/>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FC70FE35-FD11-4141-B224-ADA2EE8A2AB1}"/>
              </a:ext>
            </a:extLst>
          </p:cNvPr>
          <p:cNvSpPr txBox="1"/>
          <p:nvPr/>
        </p:nvSpPr>
        <p:spPr>
          <a:xfrm>
            <a:off x="8115298" y="3390127"/>
            <a:ext cx="3435179" cy="2031325"/>
          </a:xfrm>
          <a:prstGeom prst="rect">
            <a:avLst/>
          </a:prstGeom>
          <a:noFill/>
        </p:spPr>
        <p:txBody>
          <a:bodyPr wrap="square" rtlCol="0">
            <a:spAutoFit/>
          </a:bodyPr>
          <a:lstStyle/>
          <a:p>
            <a:pPr algn="just"/>
            <a:r>
              <a:rPr lang="de-DE" dirty="0"/>
              <a:t>Das gleiche macht ihr dann in eurer Spielstätte mit dem Gästeteam im Reiter „</a:t>
            </a:r>
            <a:r>
              <a:rPr lang="de-DE" dirty="0" err="1"/>
              <a:t>Gastteam</a:t>
            </a:r>
            <a:r>
              <a:rPr lang="de-DE" dirty="0"/>
              <a:t>“. Der Kapitän eurer Gäste wird euch sicherlich die Namen und Mitgliedsnummern zur Verfügung stellen.</a:t>
            </a:r>
          </a:p>
        </p:txBody>
      </p:sp>
      <p:pic>
        <p:nvPicPr>
          <p:cNvPr id="9" name="Grafik 8">
            <a:extLst>
              <a:ext uri="{FF2B5EF4-FFF2-40B4-BE49-F238E27FC236}">
                <a16:creationId xmlns:a16="http://schemas.microsoft.com/office/drawing/2014/main" id="{0877AD27-96E3-4FFB-8358-DDF43F43A1EC}"/>
              </a:ext>
            </a:extLst>
          </p:cNvPr>
          <p:cNvPicPr/>
          <p:nvPr/>
        </p:nvPicPr>
        <p:blipFill>
          <a:blip r:embed="rId5">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11" name="Rechteck 10">
            <a:extLst>
              <a:ext uri="{FF2B5EF4-FFF2-40B4-BE49-F238E27FC236}">
                <a16:creationId xmlns:a16="http://schemas.microsoft.com/office/drawing/2014/main" id="{83BB4E33-80FC-4BCD-A95E-6FDAA8EE418A}"/>
              </a:ext>
            </a:extLst>
          </p:cNvPr>
          <p:cNvSpPr/>
          <p:nvPr/>
        </p:nvSpPr>
        <p:spPr>
          <a:xfrm>
            <a:off x="11580031" y="5968226"/>
            <a:ext cx="498856"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3</a:t>
            </a:r>
            <a:endParaRPr lang="de-DE" sz="5400" b="0" cap="none" spc="0" dirty="0">
              <a:ln w="0"/>
              <a:solidFill>
                <a:schemeClr val="tx1"/>
              </a:solidFill>
              <a:effectLst>
                <a:outerShdw blurRad="38100" dist="19050" dir="2700000" algn="tl" rotWithShape="0">
                  <a:schemeClr val="dk1">
                    <a:alpha val="40000"/>
                  </a:schemeClr>
                </a:outerShdw>
              </a:effectLst>
            </a:endParaRPr>
          </a:p>
        </p:txBody>
      </p:sp>
      <p:sp>
        <p:nvSpPr>
          <p:cNvPr id="12" name="Pfeil: nach unten 11">
            <a:extLst>
              <a:ext uri="{FF2B5EF4-FFF2-40B4-BE49-F238E27FC236}">
                <a16:creationId xmlns:a16="http://schemas.microsoft.com/office/drawing/2014/main" id="{2B8CB2BD-3F6D-CC61-5251-ECD99F391097}"/>
              </a:ext>
            </a:extLst>
          </p:cNvPr>
          <p:cNvSpPr/>
          <p:nvPr/>
        </p:nvSpPr>
        <p:spPr>
          <a:xfrm rot="10800000">
            <a:off x="4159624" y="5764306"/>
            <a:ext cx="197223" cy="6275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Pfeil: nach unten 12">
            <a:extLst>
              <a:ext uri="{FF2B5EF4-FFF2-40B4-BE49-F238E27FC236}">
                <a16:creationId xmlns:a16="http://schemas.microsoft.com/office/drawing/2014/main" id="{CCB4B61C-800E-5FB4-11E5-83DC341BEA73}"/>
              </a:ext>
            </a:extLst>
          </p:cNvPr>
          <p:cNvSpPr/>
          <p:nvPr/>
        </p:nvSpPr>
        <p:spPr>
          <a:xfrm rot="10800000">
            <a:off x="4868777" y="5802362"/>
            <a:ext cx="197223" cy="62752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4170489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5BE41-57CC-472C-B4F0-3867B5DF4056}"/>
              </a:ext>
            </a:extLst>
          </p:cNvPr>
          <p:cNvSpPr>
            <a:spLocks noGrp="1"/>
          </p:cNvSpPr>
          <p:nvPr>
            <p:ph type="title"/>
          </p:nvPr>
        </p:nvSpPr>
        <p:spPr>
          <a:xfrm>
            <a:off x="1724009" y="213064"/>
            <a:ext cx="10018713" cy="835346"/>
          </a:xfrm>
        </p:spPr>
        <p:txBody>
          <a:bodyPr/>
          <a:lstStyle/>
          <a:p>
            <a:r>
              <a:rPr lang="de-DE" dirty="0"/>
              <a:t>Der Kopf des Spielformulars</a:t>
            </a:r>
          </a:p>
        </p:txBody>
      </p:sp>
      <p:pic>
        <p:nvPicPr>
          <p:cNvPr id="4" name="Inhaltsplatzhalter 3">
            <a:extLst>
              <a:ext uri="{FF2B5EF4-FFF2-40B4-BE49-F238E27FC236}">
                <a16:creationId xmlns:a16="http://schemas.microsoft.com/office/drawing/2014/main" id="{F22E6885-E2C4-4845-8308-628CDAA68ED8}"/>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431633" y="1151317"/>
            <a:ext cx="6603464" cy="2019300"/>
          </a:xfrm>
          <a:prstGeom prst="rect">
            <a:avLst/>
          </a:prstGeom>
        </p:spPr>
      </p:pic>
      <p:sp>
        <p:nvSpPr>
          <p:cNvPr id="5" name="Textfeld 4">
            <a:extLst>
              <a:ext uri="{FF2B5EF4-FFF2-40B4-BE49-F238E27FC236}">
                <a16:creationId xmlns:a16="http://schemas.microsoft.com/office/drawing/2014/main" id="{C2079781-E78C-4E2B-9642-FD44887F8653}"/>
              </a:ext>
            </a:extLst>
          </p:cNvPr>
          <p:cNvSpPr txBox="1"/>
          <p:nvPr/>
        </p:nvSpPr>
        <p:spPr>
          <a:xfrm>
            <a:off x="1475565" y="3297569"/>
            <a:ext cx="10515600" cy="2862322"/>
          </a:xfrm>
          <a:prstGeom prst="rect">
            <a:avLst/>
          </a:prstGeom>
          <a:noFill/>
        </p:spPr>
        <p:txBody>
          <a:bodyPr wrap="square" rtlCol="0">
            <a:spAutoFit/>
          </a:bodyPr>
          <a:lstStyle/>
          <a:p>
            <a:pPr algn="just"/>
            <a:r>
              <a:rPr lang="de-DE" dirty="0"/>
              <a:t>Zuerst wird der Kopf des Spielformulars ausgefüllt (alles unter dem roten Corona-Hinweis). Dort wählt ihr zuerst im Drop Down Menü eure Liga aus. Dann kommt der Spieltag, den ihr ebenfalls per Drop Down auswählen könnt oder einfach die Zahl eintragt, das Datum, und die Uhrzeit des Spiels . Dieses wird alles ganz normal ausgefüllt. In der nächsten Zeile werden die Vereinsnummern der Teams abgefragt. Diese sind auch im Reiter „Vereinsnummer“ unten zu finden. Tragt ihr bei den Teams die entsprechende Vereinsnummer ein erscheint automatisch in der Zeile darunter der passende Vereinsname dazu. Hinter dem Vereinsnamen könnt ihr dann noch in einem Drop Down Menü den Buchstaben des Teams zuordnen. Zu guter Letzt wird abgefragt in welcher Form das Spiel abgehalten wurde – also ob klassisch an der Schreibtafel (analog) oder per Tablet oder PC (digital) geschrieben wurde. Hierzu einfach ein X an entsprechender Stelle einfügen.</a:t>
            </a:r>
          </a:p>
          <a:p>
            <a:endParaRPr lang="de-DE" dirty="0"/>
          </a:p>
        </p:txBody>
      </p:sp>
      <p:pic>
        <p:nvPicPr>
          <p:cNvPr id="6" name="Grafik 5">
            <a:extLst>
              <a:ext uri="{FF2B5EF4-FFF2-40B4-BE49-F238E27FC236}">
                <a16:creationId xmlns:a16="http://schemas.microsoft.com/office/drawing/2014/main" id="{7A01D9CE-B5D6-4FB3-BED1-4D1D3F8DA4DD}"/>
              </a:ext>
            </a:extLst>
          </p:cNvPr>
          <p:cNvPicPr/>
          <p:nvPr/>
        </p:nvPicPr>
        <p:blipFill>
          <a:blip r:embed="rId3">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7" name="Rechteck 6">
            <a:extLst>
              <a:ext uri="{FF2B5EF4-FFF2-40B4-BE49-F238E27FC236}">
                <a16:creationId xmlns:a16="http://schemas.microsoft.com/office/drawing/2014/main" id="{366A55D2-825B-4C8B-9C19-245A281CC2F6}"/>
              </a:ext>
            </a:extLst>
          </p:cNvPr>
          <p:cNvSpPr/>
          <p:nvPr/>
        </p:nvSpPr>
        <p:spPr>
          <a:xfrm>
            <a:off x="11558391" y="5968226"/>
            <a:ext cx="542136"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4</a:t>
            </a:r>
            <a:endParaRPr lang="de-DE" sz="5400" b="0" cap="none" spc="0" dirty="0">
              <a:ln w="0"/>
              <a:solidFill>
                <a:schemeClr val="tx1"/>
              </a:solidFill>
              <a:effectLst>
                <a:outerShdw blurRad="38100" dist="19050" dir="2700000" algn="tl" rotWithShape="0">
                  <a:schemeClr val="dk1">
                    <a:alpha val="40000"/>
                  </a:schemeClr>
                </a:outerShdw>
              </a:effectLst>
            </a:endParaRPr>
          </a:p>
        </p:txBody>
      </p:sp>
      <p:pic>
        <p:nvPicPr>
          <p:cNvPr id="8" name="Grafik 7">
            <a:extLst>
              <a:ext uri="{FF2B5EF4-FFF2-40B4-BE49-F238E27FC236}">
                <a16:creationId xmlns:a16="http://schemas.microsoft.com/office/drawing/2014/main" id="{54B3E2DD-AB89-6D21-035B-BCD24C549D41}"/>
              </a:ext>
            </a:extLst>
          </p:cNvPr>
          <p:cNvPicPr>
            <a:picLocks noChangeAspect="1"/>
          </p:cNvPicPr>
          <p:nvPr/>
        </p:nvPicPr>
        <p:blipFill>
          <a:blip r:embed="rId4"/>
          <a:stretch>
            <a:fillRect/>
          </a:stretch>
        </p:blipFill>
        <p:spPr>
          <a:xfrm>
            <a:off x="3272347" y="1175362"/>
            <a:ext cx="6762750" cy="1981200"/>
          </a:xfrm>
          <a:prstGeom prst="rect">
            <a:avLst/>
          </a:prstGeom>
        </p:spPr>
      </p:pic>
    </p:spTree>
    <p:extLst>
      <p:ext uri="{BB962C8B-B14F-4D97-AF65-F5344CB8AC3E}">
        <p14:creationId xmlns:p14="http://schemas.microsoft.com/office/powerpoint/2010/main" val="3748595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A88291-78A6-4BC4-ADFD-036B36EC82C7}"/>
              </a:ext>
            </a:extLst>
          </p:cNvPr>
          <p:cNvSpPr>
            <a:spLocks noGrp="1"/>
          </p:cNvSpPr>
          <p:nvPr>
            <p:ph type="title"/>
          </p:nvPr>
        </p:nvSpPr>
        <p:spPr>
          <a:xfrm>
            <a:off x="1792990" y="68968"/>
            <a:ext cx="10018713" cy="993881"/>
          </a:xfrm>
        </p:spPr>
        <p:txBody>
          <a:bodyPr/>
          <a:lstStyle/>
          <a:p>
            <a:r>
              <a:rPr lang="de-DE" dirty="0"/>
              <a:t>Der Kopf des Spielformulars - Ausgefüllt</a:t>
            </a:r>
          </a:p>
        </p:txBody>
      </p:sp>
      <p:pic>
        <p:nvPicPr>
          <p:cNvPr id="4" name="Inhaltsplatzhalter 3">
            <a:extLst>
              <a:ext uri="{FF2B5EF4-FFF2-40B4-BE49-F238E27FC236}">
                <a16:creationId xmlns:a16="http://schemas.microsoft.com/office/drawing/2014/main" id="{67C9250E-4EED-445F-916A-61FF5E25C46D}"/>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84853" y="1174343"/>
            <a:ext cx="6648450" cy="1970436"/>
          </a:xfrm>
          <a:prstGeom prst="rect">
            <a:avLst/>
          </a:prstGeom>
        </p:spPr>
      </p:pic>
      <p:sp>
        <p:nvSpPr>
          <p:cNvPr id="5" name="Textfeld 4">
            <a:extLst>
              <a:ext uri="{FF2B5EF4-FFF2-40B4-BE49-F238E27FC236}">
                <a16:creationId xmlns:a16="http://schemas.microsoft.com/office/drawing/2014/main" id="{1873F21F-0DC2-484D-A652-D570D9254CE6}"/>
              </a:ext>
            </a:extLst>
          </p:cNvPr>
          <p:cNvSpPr txBox="1"/>
          <p:nvPr/>
        </p:nvSpPr>
        <p:spPr>
          <a:xfrm>
            <a:off x="1572103" y="3837275"/>
            <a:ext cx="10515600" cy="1815882"/>
          </a:xfrm>
          <a:prstGeom prst="rect">
            <a:avLst/>
          </a:prstGeom>
          <a:noFill/>
        </p:spPr>
        <p:txBody>
          <a:bodyPr wrap="square" rtlCol="0">
            <a:spAutoFit/>
          </a:bodyPr>
          <a:lstStyle/>
          <a:p>
            <a:r>
              <a:rPr lang="de-DE" dirty="0"/>
              <a:t>So sieht das dann als Beispiel des ersten Spieltages der Bezirksklasse 4 zwischen dem SV </a:t>
            </a:r>
            <a:r>
              <a:rPr lang="de-DE" dirty="0" err="1"/>
              <a:t>Northen</a:t>
            </a:r>
            <a:r>
              <a:rPr lang="de-DE" dirty="0"/>
              <a:t> </a:t>
            </a:r>
            <a:r>
              <a:rPr lang="de-DE" dirty="0" err="1"/>
              <a:t>Lenthe</a:t>
            </a:r>
            <a:r>
              <a:rPr lang="de-DE" dirty="0"/>
              <a:t> A und dem  </a:t>
            </a:r>
            <a:r>
              <a:rPr lang="de-DE" sz="2000" dirty="0"/>
              <a:t>1. </a:t>
            </a:r>
            <a:r>
              <a:rPr lang="de-DE" dirty="0"/>
              <a:t>DC Hildesheim C aus. Wenn man im Feld „Heim Vereinsnummer:“ die 143 einträgt, und zum nächsten Feld springt, taucht unten automatisch „SV </a:t>
            </a:r>
            <a:r>
              <a:rPr lang="de-DE" dirty="0" err="1"/>
              <a:t>Northen</a:t>
            </a:r>
            <a:r>
              <a:rPr lang="de-DE" dirty="0"/>
              <a:t> </a:t>
            </a:r>
            <a:r>
              <a:rPr lang="de-DE" dirty="0" err="1"/>
              <a:t>Lenthe</a:t>
            </a:r>
            <a:r>
              <a:rPr lang="de-DE" dirty="0"/>
              <a:t>“ auf. Analog dazu bei der 147 bei der Gast Vereinsnummer eben „</a:t>
            </a:r>
            <a:r>
              <a:rPr lang="de-DE" sz="2000" dirty="0"/>
              <a:t>1. </a:t>
            </a:r>
            <a:r>
              <a:rPr lang="de-DE" dirty="0"/>
              <a:t>DC Hildesheim“. Mit einem Klick in das Feld wo jetzt ein „A“ bzw. „C“ steht erscheint ein kleiner Pfeil für das Drop Down Menü. Klickt man diesen an bekommt man die Auswahl der Teambuchstaben.  </a:t>
            </a:r>
          </a:p>
        </p:txBody>
      </p:sp>
      <p:pic>
        <p:nvPicPr>
          <p:cNvPr id="6" name="Grafik 5">
            <a:extLst>
              <a:ext uri="{FF2B5EF4-FFF2-40B4-BE49-F238E27FC236}">
                <a16:creationId xmlns:a16="http://schemas.microsoft.com/office/drawing/2014/main" id="{E25FC4DE-2A4F-4D55-9AD9-F3510BA53F1F}"/>
              </a:ext>
            </a:extLst>
          </p:cNvPr>
          <p:cNvPicPr>
            <a:picLocks noChangeAspect="1"/>
          </p:cNvPicPr>
          <p:nvPr/>
        </p:nvPicPr>
        <p:blipFill>
          <a:blip r:embed="rId3"/>
          <a:stretch>
            <a:fillRect/>
          </a:stretch>
        </p:blipFill>
        <p:spPr>
          <a:xfrm>
            <a:off x="10347860" y="1583275"/>
            <a:ext cx="466725" cy="257175"/>
          </a:xfrm>
          <a:prstGeom prst="rect">
            <a:avLst/>
          </a:prstGeom>
        </p:spPr>
      </p:pic>
      <p:pic>
        <p:nvPicPr>
          <p:cNvPr id="7" name="Grafik 6">
            <a:extLst>
              <a:ext uri="{FF2B5EF4-FFF2-40B4-BE49-F238E27FC236}">
                <a16:creationId xmlns:a16="http://schemas.microsoft.com/office/drawing/2014/main" id="{0DAB729A-65D4-4F9F-BC0C-13286C563596}"/>
              </a:ext>
            </a:extLst>
          </p:cNvPr>
          <p:cNvPicPr>
            <a:picLocks noChangeAspect="1"/>
          </p:cNvPicPr>
          <p:nvPr/>
        </p:nvPicPr>
        <p:blipFill>
          <a:blip r:embed="rId4"/>
          <a:stretch>
            <a:fillRect/>
          </a:stretch>
        </p:blipFill>
        <p:spPr>
          <a:xfrm>
            <a:off x="10376436" y="1940486"/>
            <a:ext cx="409575" cy="1247775"/>
          </a:xfrm>
          <a:prstGeom prst="rect">
            <a:avLst/>
          </a:prstGeom>
        </p:spPr>
      </p:pic>
      <p:pic>
        <p:nvPicPr>
          <p:cNvPr id="8" name="Grafik 7">
            <a:extLst>
              <a:ext uri="{FF2B5EF4-FFF2-40B4-BE49-F238E27FC236}">
                <a16:creationId xmlns:a16="http://schemas.microsoft.com/office/drawing/2014/main" id="{98FCC682-E228-4993-9A04-DE582471C154}"/>
              </a:ext>
            </a:extLst>
          </p:cNvPr>
          <p:cNvPicPr/>
          <p:nvPr/>
        </p:nvPicPr>
        <p:blipFill>
          <a:blip r:embed="rId5">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9" name="Rechteck 8">
            <a:extLst>
              <a:ext uri="{FF2B5EF4-FFF2-40B4-BE49-F238E27FC236}">
                <a16:creationId xmlns:a16="http://schemas.microsoft.com/office/drawing/2014/main" id="{E7B11823-83F4-4FCC-ACEC-82CDD6A109AF}"/>
              </a:ext>
            </a:extLst>
          </p:cNvPr>
          <p:cNvSpPr/>
          <p:nvPr/>
        </p:nvSpPr>
        <p:spPr>
          <a:xfrm>
            <a:off x="11571215" y="5968226"/>
            <a:ext cx="516488"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5</a:t>
            </a:r>
            <a:endParaRPr lang="de-DE" sz="5400" b="0" cap="none" spc="0" dirty="0">
              <a:ln w="0"/>
              <a:solidFill>
                <a:schemeClr val="tx1"/>
              </a:solidFill>
              <a:effectLst>
                <a:outerShdw blurRad="38100" dist="19050" dir="2700000" algn="tl" rotWithShape="0">
                  <a:schemeClr val="dk1">
                    <a:alpha val="40000"/>
                  </a:schemeClr>
                </a:outerShdw>
              </a:effectLst>
            </a:endParaRPr>
          </a:p>
        </p:txBody>
      </p:sp>
      <p:pic>
        <p:nvPicPr>
          <p:cNvPr id="16" name="Grafik 15">
            <a:extLst>
              <a:ext uri="{FF2B5EF4-FFF2-40B4-BE49-F238E27FC236}">
                <a16:creationId xmlns:a16="http://schemas.microsoft.com/office/drawing/2014/main" id="{401C812B-3990-CF13-27AE-7B73000E0FC9}"/>
              </a:ext>
            </a:extLst>
          </p:cNvPr>
          <p:cNvPicPr>
            <a:picLocks noChangeAspect="1"/>
          </p:cNvPicPr>
          <p:nvPr/>
        </p:nvPicPr>
        <p:blipFill>
          <a:blip r:embed="rId6"/>
          <a:stretch>
            <a:fillRect/>
          </a:stretch>
        </p:blipFill>
        <p:spPr>
          <a:xfrm>
            <a:off x="3303903" y="1197536"/>
            <a:ext cx="6629400" cy="1924050"/>
          </a:xfrm>
          <a:prstGeom prst="rect">
            <a:avLst/>
          </a:prstGeom>
        </p:spPr>
      </p:pic>
    </p:spTree>
    <p:extLst>
      <p:ext uri="{BB962C8B-B14F-4D97-AF65-F5344CB8AC3E}">
        <p14:creationId xmlns:p14="http://schemas.microsoft.com/office/powerpoint/2010/main" val="2924648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AEBFCDC-7386-4F6E-9267-305BC355FF30}"/>
              </a:ext>
            </a:extLst>
          </p:cNvPr>
          <p:cNvSpPr>
            <a:spLocks noGrp="1"/>
          </p:cNvSpPr>
          <p:nvPr>
            <p:ph type="title"/>
          </p:nvPr>
        </p:nvSpPr>
        <p:spPr>
          <a:xfrm>
            <a:off x="1875220" y="233099"/>
            <a:ext cx="10018713" cy="909340"/>
          </a:xfrm>
        </p:spPr>
        <p:txBody>
          <a:bodyPr/>
          <a:lstStyle/>
          <a:p>
            <a:r>
              <a:rPr lang="de-DE" dirty="0"/>
              <a:t>Die Auswechselspieler und „Höher gespielt“</a:t>
            </a:r>
          </a:p>
        </p:txBody>
      </p:sp>
      <p:sp>
        <p:nvSpPr>
          <p:cNvPr id="3" name="Inhaltsplatzhalter 2">
            <a:extLst>
              <a:ext uri="{FF2B5EF4-FFF2-40B4-BE49-F238E27FC236}">
                <a16:creationId xmlns:a16="http://schemas.microsoft.com/office/drawing/2014/main" id="{19E05E2A-562C-4038-B644-0406BEB6DB1F}"/>
              </a:ext>
            </a:extLst>
          </p:cNvPr>
          <p:cNvSpPr>
            <a:spLocks noGrp="1"/>
          </p:cNvSpPr>
          <p:nvPr>
            <p:ph idx="1"/>
          </p:nvPr>
        </p:nvSpPr>
        <p:spPr>
          <a:xfrm>
            <a:off x="1407459" y="1322990"/>
            <a:ext cx="10621044" cy="1783233"/>
          </a:xfrm>
        </p:spPr>
        <p:txBody>
          <a:bodyPr>
            <a:normAutofit fontScale="92500"/>
          </a:bodyPr>
          <a:lstStyle/>
          <a:p>
            <a:pPr marL="0" indent="0" algn="just">
              <a:buNone/>
            </a:pPr>
            <a:r>
              <a:rPr lang="de-DE" sz="1800" dirty="0"/>
              <a:t>Alle Spieler, die an dem Spiel teilnehmen, müssen zu Spielbeginn auf dem Spielformular stehen. Wenn ein Spieler später kommt, und nicht auf dem Spielformular eingetragen wurde, ist dieser nicht spielberechtigt. Die Eintragung der Spieler erfolgt, wie auch später bei den Einzeln, über die Mitgliedsnummer. Wird die Mitgliedsnummer eingegeben, und anschließend das Feld gewechselt, erscheint der Name automatisch. Die Auswechselspieler müssen in der Übersicht unten mit einem „X“ als AW-Spieler markiert werden. Ebenfalls muss jeder Spieler, der aus einer niedrigeren Mannschaft „oben“ aushilft, mit einem „X“ bei „</a:t>
            </a:r>
            <a:r>
              <a:rPr lang="de-DE" sz="1800" dirty="0" err="1"/>
              <a:t>H.gespielt</a:t>
            </a:r>
            <a:r>
              <a:rPr lang="de-DE" sz="1800" dirty="0"/>
              <a:t>“ als Höhergespielt gekennzeichnet werden. </a:t>
            </a:r>
          </a:p>
        </p:txBody>
      </p:sp>
      <p:pic>
        <p:nvPicPr>
          <p:cNvPr id="5" name="Grafik 4">
            <a:extLst>
              <a:ext uri="{FF2B5EF4-FFF2-40B4-BE49-F238E27FC236}">
                <a16:creationId xmlns:a16="http://schemas.microsoft.com/office/drawing/2014/main" id="{96F1A5EF-EF69-4BF8-AFFE-448399903D01}"/>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845985" y="3265174"/>
            <a:ext cx="6577093" cy="1247775"/>
          </a:xfrm>
          <a:prstGeom prst="rect">
            <a:avLst/>
          </a:prstGeom>
        </p:spPr>
      </p:pic>
      <p:pic>
        <p:nvPicPr>
          <p:cNvPr id="6" name="Grafik 5">
            <a:extLst>
              <a:ext uri="{FF2B5EF4-FFF2-40B4-BE49-F238E27FC236}">
                <a16:creationId xmlns:a16="http://schemas.microsoft.com/office/drawing/2014/main" id="{9C26CBA8-F3BA-400A-93BE-4070F8D10DC6}"/>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2254" y="5070475"/>
            <a:ext cx="6600824" cy="1209675"/>
          </a:xfrm>
          <a:prstGeom prst="rect">
            <a:avLst/>
          </a:prstGeom>
        </p:spPr>
      </p:pic>
      <p:sp>
        <p:nvSpPr>
          <p:cNvPr id="7" name="Pfeil: nach unten 6">
            <a:extLst>
              <a:ext uri="{FF2B5EF4-FFF2-40B4-BE49-F238E27FC236}">
                <a16:creationId xmlns:a16="http://schemas.microsoft.com/office/drawing/2014/main" id="{FB484FFE-F73A-4A9D-A09F-AF8064390AE5}"/>
              </a:ext>
            </a:extLst>
          </p:cNvPr>
          <p:cNvSpPr/>
          <p:nvPr/>
        </p:nvSpPr>
        <p:spPr>
          <a:xfrm>
            <a:off x="8863912" y="4512948"/>
            <a:ext cx="223701" cy="5921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8" name="Pfeil: nach unten 7">
            <a:extLst>
              <a:ext uri="{FF2B5EF4-FFF2-40B4-BE49-F238E27FC236}">
                <a16:creationId xmlns:a16="http://schemas.microsoft.com/office/drawing/2014/main" id="{2C86130E-BEF6-40D2-8603-C522EC82B4E8}"/>
              </a:ext>
            </a:extLst>
          </p:cNvPr>
          <p:cNvSpPr/>
          <p:nvPr/>
        </p:nvSpPr>
        <p:spPr>
          <a:xfrm>
            <a:off x="8230571" y="4512948"/>
            <a:ext cx="223700" cy="5921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Pfeil: nach unten 8">
            <a:extLst>
              <a:ext uri="{FF2B5EF4-FFF2-40B4-BE49-F238E27FC236}">
                <a16:creationId xmlns:a16="http://schemas.microsoft.com/office/drawing/2014/main" id="{61E2D777-F732-4B17-B212-551451267B7C}"/>
              </a:ext>
            </a:extLst>
          </p:cNvPr>
          <p:cNvSpPr/>
          <p:nvPr/>
        </p:nvSpPr>
        <p:spPr>
          <a:xfrm>
            <a:off x="4621426" y="4512949"/>
            <a:ext cx="247137" cy="55752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Textfeld 9">
            <a:extLst>
              <a:ext uri="{FF2B5EF4-FFF2-40B4-BE49-F238E27FC236}">
                <a16:creationId xmlns:a16="http://schemas.microsoft.com/office/drawing/2014/main" id="{61518885-0664-43CA-B8D6-0D194FF6A532}"/>
              </a:ext>
            </a:extLst>
          </p:cNvPr>
          <p:cNvSpPr txBox="1"/>
          <p:nvPr/>
        </p:nvSpPr>
        <p:spPr>
          <a:xfrm>
            <a:off x="4942954" y="4517501"/>
            <a:ext cx="1923283" cy="523220"/>
          </a:xfrm>
          <a:prstGeom prst="rect">
            <a:avLst/>
          </a:prstGeom>
          <a:noFill/>
        </p:spPr>
        <p:txBody>
          <a:bodyPr wrap="none" rtlCol="0">
            <a:spAutoFit/>
          </a:bodyPr>
          <a:lstStyle/>
          <a:p>
            <a:r>
              <a:rPr lang="de-DE" sz="1400" dirty="0"/>
              <a:t>Eintragen wie im Reiter </a:t>
            </a:r>
          </a:p>
          <a:p>
            <a:r>
              <a:rPr lang="de-DE" sz="1400" dirty="0"/>
              <a:t>Heim bzw. Gast</a:t>
            </a:r>
          </a:p>
        </p:txBody>
      </p:sp>
      <p:sp>
        <p:nvSpPr>
          <p:cNvPr id="11" name="Pfeil: nach rechts 10">
            <a:extLst>
              <a:ext uri="{FF2B5EF4-FFF2-40B4-BE49-F238E27FC236}">
                <a16:creationId xmlns:a16="http://schemas.microsoft.com/office/drawing/2014/main" id="{39B50CA5-3A1C-4915-ACF7-F17A1923C557}"/>
              </a:ext>
            </a:extLst>
          </p:cNvPr>
          <p:cNvSpPr/>
          <p:nvPr/>
        </p:nvSpPr>
        <p:spPr>
          <a:xfrm>
            <a:off x="1340928" y="5608133"/>
            <a:ext cx="1246139" cy="2306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F5EBD9CA-8B58-4E0A-A168-3E4F00426512}"/>
              </a:ext>
            </a:extLst>
          </p:cNvPr>
          <p:cNvSpPr txBox="1"/>
          <p:nvPr/>
        </p:nvSpPr>
        <p:spPr>
          <a:xfrm>
            <a:off x="1252151" y="5077694"/>
            <a:ext cx="1593834" cy="523220"/>
          </a:xfrm>
          <a:prstGeom prst="rect">
            <a:avLst/>
          </a:prstGeom>
          <a:noFill/>
        </p:spPr>
        <p:txBody>
          <a:bodyPr wrap="none" rtlCol="0">
            <a:spAutoFit/>
          </a:bodyPr>
          <a:lstStyle/>
          <a:p>
            <a:r>
              <a:rPr lang="de-DE" sz="1400" dirty="0"/>
              <a:t>Namen erscheinen </a:t>
            </a:r>
          </a:p>
          <a:p>
            <a:r>
              <a:rPr lang="de-DE" sz="1400" dirty="0"/>
              <a:t>automatisch</a:t>
            </a:r>
          </a:p>
        </p:txBody>
      </p:sp>
      <p:pic>
        <p:nvPicPr>
          <p:cNvPr id="13" name="Grafik 12">
            <a:extLst>
              <a:ext uri="{FF2B5EF4-FFF2-40B4-BE49-F238E27FC236}">
                <a16:creationId xmlns:a16="http://schemas.microsoft.com/office/drawing/2014/main" id="{44D9E9A7-609D-4765-9962-3A31EA517DA2}"/>
              </a:ext>
            </a:extLst>
          </p:cNvPr>
          <p:cNvPicPr/>
          <p:nvPr/>
        </p:nvPicPr>
        <p:blipFill>
          <a:blip r:embed="rId4">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14" name="Rechteck 13">
            <a:extLst>
              <a:ext uri="{FF2B5EF4-FFF2-40B4-BE49-F238E27FC236}">
                <a16:creationId xmlns:a16="http://schemas.microsoft.com/office/drawing/2014/main" id="{2B147BA8-6F30-4916-BDAC-AB4CCEC21270}"/>
              </a:ext>
            </a:extLst>
          </p:cNvPr>
          <p:cNvSpPr/>
          <p:nvPr/>
        </p:nvSpPr>
        <p:spPr>
          <a:xfrm>
            <a:off x="11555185" y="5968226"/>
            <a:ext cx="548548"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6</a:t>
            </a:r>
            <a:endParaRPr lang="de-DE"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3100904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2C813E-435E-40EA-981B-4F26B742F65A}"/>
              </a:ext>
            </a:extLst>
          </p:cNvPr>
          <p:cNvSpPr>
            <a:spLocks noGrp="1"/>
          </p:cNvSpPr>
          <p:nvPr>
            <p:ph type="title"/>
          </p:nvPr>
        </p:nvSpPr>
        <p:spPr>
          <a:xfrm>
            <a:off x="1810746" y="100129"/>
            <a:ext cx="10018713" cy="932164"/>
          </a:xfrm>
        </p:spPr>
        <p:txBody>
          <a:bodyPr/>
          <a:lstStyle/>
          <a:p>
            <a:r>
              <a:rPr lang="de-DE" dirty="0"/>
              <a:t>Der 1. Einzelblock</a:t>
            </a:r>
          </a:p>
        </p:txBody>
      </p:sp>
      <p:sp>
        <p:nvSpPr>
          <p:cNvPr id="3" name="Inhaltsplatzhalter 2">
            <a:extLst>
              <a:ext uri="{FF2B5EF4-FFF2-40B4-BE49-F238E27FC236}">
                <a16:creationId xmlns:a16="http://schemas.microsoft.com/office/drawing/2014/main" id="{96CA035C-6E66-477F-BF0D-A09254263F85}"/>
              </a:ext>
            </a:extLst>
          </p:cNvPr>
          <p:cNvSpPr>
            <a:spLocks noGrp="1"/>
          </p:cNvSpPr>
          <p:nvPr>
            <p:ph idx="1"/>
          </p:nvPr>
        </p:nvSpPr>
        <p:spPr>
          <a:xfrm>
            <a:off x="1450759" y="363597"/>
            <a:ext cx="10515600" cy="2806564"/>
          </a:xfrm>
        </p:spPr>
        <p:txBody>
          <a:bodyPr>
            <a:normAutofit/>
          </a:bodyPr>
          <a:lstStyle/>
          <a:p>
            <a:pPr marL="0" indent="0" algn="just">
              <a:buNone/>
            </a:pPr>
            <a:r>
              <a:rPr lang="de-DE" sz="1800" dirty="0"/>
              <a:t>Hier kommt uns jetzt die Vorbereitung der Datei zu Gute. Es müssen lediglich die Mitgliedsnummern der Spieler in die entsprechenden Felder eingetragen werden. Anhand dieser Nummern wird dann der zugehörige Name aus den Reitern des Heimteams und des Gastteams automatisch übernommen. </a:t>
            </a:r>
          </a:p>
        </p:txBody>
      </p:sp>
      <p:pic>
        <p:nvPicPr>
          <p:cNvPr id="4" name="Grafik 3">
            <a:extLst>
              <a:ext uri="{FF2B5EF4-FFF2-40B4-BE49-F238E27FC236}">
                <a16:creationId xmlns:a16="http://schemas.microsoft.com/office/drawing/2014/main" id="{4627F7A7-2D07-446B-A387-4DFE018A2C2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747962" y="2579446"/>
            <a:ext cx="6696075" cy="891785"/>
          </a:xfrm>
          <a:prstGeom prst="rect">
            <a:avLst/>
          </a:prstGeom>
        </p:spPr>
      </p:pic>
      <p:pic>
        <p:nvPicPr>
          <p:cNvPr id="5" name="Grafik 4">
            <a:extLst>
              <a:ext uri="{FF2B5EF4-FFF2-40B4-BE49-F238E27FC236}">
                <a16:creationId xmlns:a16="http://schemas.microsoft.com/office/drawing/2014/main" id="{E47907F5-73F4-4535-87B0-4FA3E3783C88}"/>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09875" y="4651626"/>
            <a:ext cx="6572250" cy="882839"/>
          </a:xfrm>
          <a:prstGeom prst="rect">
            <a:avLst/>
          </a:prstGeom>
        </p:spPr>
      </p:pic>
      <p:sp>
        <p:nvSpPr>
          <p:cNvPr id="6" name="Pfeil: nach unten 5">
            <a:extLst>
              <a:ext uri="{FF2B5EF4-FFF2-40B4-BE49-F238E27FC236}">
                <a16:creationId xmlns:a16="http://schemas.microsoft.com/office/drawing/2014/main" id="{596775BF-58A7-431A-8BFA-596188349899}"/>
              </a:ext>
            </a:extLst>
          </p:cNvPr>
          <p:cNvSpPr/>
          <p:nvPr/>
        </p:nvSpPr>
        <p:spPr>
          <a:xfrm>
            <a:off x="5574347" y="3663145"/>
            <a:ext cx="387178" cy="6837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DD6CC049-1337-4301-9D4D-3EFD20C26E19}"/>
              </a:ext>
            </a:extLst>
          </p:cNvPr>
          <p:cNvPicPr>
            <a:picLocks noChangeAspect="1"/>
          </p:cNvPicPr>
          <p:nvPr/>
        </p:nvPicPr>
        <p:blipFill>
          <a:blip r:embed="rId4"/>
          <a:stretch>
            <a:fillRect/>
          </a:stretch>
        </p:blipFill>
        <p:spPr>
          <a:xfrm>
            <a:off x="1781175" y="3565887"/>
            <a:ext cx="704850" cy="714375"/>
          </a:xfrm>
          <a:prstGeom prst="rect">
            <a:avLst/>
          </a:prstGeom>
        </p:spPr>
      </p:pic>
      <p:sp>
        <p:nvSpPr>
          <p:cNvPr id="8" name="Pfeil: nach oben gebogen 7">
            <a:extLst>
              <a:ext uri="{FF2B5EF4-FFF2-40B4-BE49-F238E27FC236}">
                <a16:creationId xmlns:a16="http://schemas.microsoft.com/office/drawing/2014/main" id="{63C20A39-6127-4047-A1A4-319F5E4F9AF8}"/>
              </a:ext>
            </a:extLst>
          </p:cNvPr>
          <p:cNvSpPr/>
          <p:nvPr/>
        </p:nvSpPr>
        <p:spPr>
          <a:xfrm>
            <a:off x="2578442" y="3543474"/>
            <a:ext cx="881449" cy="475101"/>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C1BEA663-9766-471E-AB63-86BAF9D6DF7C}"/>
              </a:ext>
            </a:extLst>
          </p:cNvPr>
          <p:cNvSpPr txBox="1"/>
          <p:nvPr/>
        </p:nvSpPr>
        <p:spPr>
          <a:xfrm>
            <a:off x="2486025" y="3974528"/>
            <a:ext cx="1136823" cy="369332"/>
          </a:xfrm>
          <a:prstGeom prst="rect">
            <a:avLst/>
          </a:prstGeom>
          <a:noFill/>
        </p:spPr>
        <p:txBody>
          <a:bodyPr wrap="square" rtlCol="0">
            <a:spAutoFit/>
          </a:bodyPr>
          <a:lstStyle/>
          <a:p>
            <a:r>
              <a:rPr lang="de-DE" dirty="0"/>
              <a:t>Eintragen</a:t>
            </a:r>
          </a:p>
        </p:txBody>
      </p:sp>
      <p:sp>
        <p:nvSpPr>
          <p:cNvPr id="10" name="Pfeil: nach oben 9">
            <a:extLst>
              <a:ext uri="{FF2B5EF4-FFF2-40B4-BE49-F238E27FC236}">
                <a16:creationId xmlns:a16="http://schemas.microsoft.com/office/drawing/2014/main" id="{4E454C6B-DC4F-4B20-AA86-7248A88EC848}"/>
              </a:ext>
            </a:extLst>
          </p:cNvPr>
          <p:cNvSpPr/>
          <p:nvPr/>
        </p:nvSpPr>
        <p:spPr>
          <a:xfrm>
            <a:off x="4349578" y="3595406"/>
            <a:ext cx="222421" cy="57896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Textfeld 10">
            <a:extLst>
              <a:ext uri="{FF2B5EF4-FFF2-40B4-BE49-F238E27FC236}">
                <a16:creationId xmlns:a16="http://schemas.microsoft.com/office/drawing/2014/main" id="{1D2D9200-15C6-4109-9401-9BC7B89D775E}"/>
              </a:ext>
            </a:extLst>
          </p:cNvPr>
          <p:cNvSpPr txBox="1"/>
          <p:nvPr/>
        </p:nvSpPr>
        <p:spPr>
          <a:xfrm>
            <a:off x="3912615" y="4088947"/>
            <a:ext cx="1090170" cy="523220"/>
          </a:xfrm>
          <a:prstGeom prst="rect">
            <a:avLst/>
          </a:prstGeom>
          <a:noFill/>
        </p:spPr>
        <p:txBody>
          <a:bodyPr wrap="none" rtlCol="0">
            <a:spAutoFit/>
          </a:bodyPr>
          <a:lstStyle/>
          <a:p>
            <a:r>
              <a:rPr lang="de-DE" sz="1400" dirty="0"/>
              <a:t>     Kommt </a:t>
            </a:r>
          </a:p>
          <a:p>
            <a:r>
              <a:rPr lang="de-DE" sz="1400" dirty="0"/>
              <a:t>automatisch</a:t>
            </a:r>
          </a:p>
        </p:txBody>
      </p:sp>
      <p:pic>
        <p:nvPicPr>
          <p:cNvPr id="12" name="Grafik 11">
            <a:extLst>
              <a:ext uri="{FF2B5EF4-FFF2-40B4-BE49-F238E27FC236}">
                <a16:creationId xmlns:a16="http://schemas.microsoft.com/office/drawing/2014/main" id="{B1C5F483-9360-401E-A8DF-BC0F16F286CC}"/>
              </a:ext>
            </a:extLst>
          </p:cNvPr>
          <p:cNvPicPr/>
          <p:nvPr/>
        </p:nvPicPr>
        <p:blipFill>
          <a:blip r:embed="rId5">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15" name="Rechteck 14">
            <a:extLst>
              <a:ext uri="{FF2B5EF4-FFF2-40B4-BE49-F238E27FC236}">
                <a16:creationId xmlns:a16="http://schemas.microsoft.com/office/drawing/2014/main" id="{27F0C63F-31F2-4E21-94DA-0DBF3BEA460E}"/>
              </a:ext>
            </a:extLst>
          </p:cNvPr>
          <p:cNvSpPr/>
          <p:nvPr/>
        </p:nvSpPr>
        <p:spPr>
          <a:xfrm>
            <a:off x="11588848" y="5968226"/>
            <a:ext cx="481222"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7</a:t>
            </a:r>
          </a:p>
        </p:txBody>
      </p:sp>
    </p:spTree>
    <p:extLst>
      <p:ext uri="{BB962C8B-B14F-4D97-AF65-F5344CB8AC3E}">
        <p14:creationId xmlns:p14="http://schemas.microsoft.com/office/powerpoint/2010/main" val="668541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23AA4B-DC1C-4030-A7EE-1407F2F818F1}"/>
              </a:ext>
            </a:extLst>
          </p:cNvPr>
          <p:cNvSpPr>
            <a:spLocks noGrp="1"/>
          </p:cNvSpPr>
          <p:nvPr>
            <p:ph type="title"/>
          </p:nvPr>
        </p:nvSpPr>
        <p:spPr>
          <a:xfrm>
            <a:off x="1810746" y="168617"/>
            <a:ext cx="10018713" cy="742764"/>
          </a:xfrm>
        </p:spPr>
        <p:txBody>
          <a:bodyPr/>
          <a:lstStyle/>
          <a:p>
            <a:r>
              <a:rPr lang="de-DE" dirty="0"/>
              <a:t>Der 1. Doppelblock</a:t>
            </a:r>
          </a:p>
        </p:txBody>
      </p:sp>
      <p:sp>
        <p:nvSpPr>
          <p:cNvPr id="3" name="Inhaltsplatzhalter 2">
            <a:extLst>
              <a:ext uri="{FF2B5EF4-FFF2-40B4-BE49-F238E27FC236}">
                <a16:creationId xmlns:a16="http://schemas.microsoft.com/office/drawing/2014/main" id="{ECE921D6-3E7D-4891-B32A-83F16B550438}"/>
              </a:ext>
            </a:extLst>
          </p:cNvPr>
          <p:cNvSpPr>
            <a:spLocks noGrp="1"/>
          </p:cNvSpPr>
          <p:nvPr>
            <p:ph idx="1"/>
          </p:nvPr>
        </p:nvSpPr>
        <p:spPr>
          <a:xfrm>
            <a:off x="1431948" y="1431570"/>
            <a:ext cx="9879106" cy="1361383"/>
          </a:xfrm>
        </p:spPr>
        <p:txBody>
          <a:bodyPr>
            <a:normAutofit/>
          </a:bodyPr>
          <a:lstStyle/>
          <a:p>
            <a:pPr marL="0" indent="0" algn="just">
              <a:buNone/>
            </a:pPr>
            <a:r>
              <a:rPr lang="de-DE" sz="1800" dirty="0"/>
              <a:t>Genau wie im Einzel funktioniert die Eingabe der Spieler im Doppel. Hierfür einfach in das jeweilige Feld die Spielernummer einfügen und der Name des Spielers wird automatisch eingetragen. </a:t>
            </a:r>
          </a:p>
        </p:txBody>
      </p:sp>
      <p:pic>
        <p:nvPicPr>
          <p:cNvPr id="4" name="Grafik 3">
            <a:extLst>
              <a:ext uri="{FF2B5EF4-FFF2-40B4-BE49-F238E27FC236}">
                <a16:creationId xmlns:a16="http://schemas.microsoft.com/office/drawing/2014/main" id="{0434DD92-B1A0-44C1-9726-1359338FBA0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2819400" y="3313142"/>
            <a:ext cx="6553200" cy="887804"/>
          </a:xfrm>
          <a:prstGeom prst="rect">
            <a:avLst/>
          </a:prstGeom>
        </p:spPr>
      </p:pic>
      <p:pic>
        <p:nvPicPr>
          <p:cNvPr id="7" name="Grafik 6">
            <a:extLst>
              <a:ext uri="{FF2B5EF4-FFF2-40B4-BE49-F238E27FC236}">
                <a16:creationId xmlns:a16="http://schemas.microsoft.com/office/drawing/2014/main" id="{3BA846FA-C78F-45C1-BDE4-77D2DC5707C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19400" y="4982843"/>
            <a:ext cx="6581775" cy="887174"/>
          </a:xfrm>
          <a:prstGeom prst="rect">
            <a:avLst/>
          </a:prstGeom>
        </p:spPr>
      </p:pic>
      <p:pic>
        <p:nvPicPr>
          <p:cNvPr id="8" name="Grafik 7">
            <a:extLst>
              <a:ext uri="{FF2B5EF4-FFF2-40B4-BE49-F238E27FC236}">
                <a16:creationId xmlns:a16="http://schemas.microsoft.com/office/drawing/2014/main" id="{1E726F8B-21EB-4DF1-9E68-DD0EB8C6EAB9}"/>
              </a:ext>
            </a:extLst>
          </p:cNvPr>
          <p:cNvPicPr/>
          <p:nvPr/>
        </p:nvPicPr>
        <p:blipFill>
          <a:blip r:embed="rId4">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9" name="Rechteck 8">
            <a:extLst>
              <a:ext uri="{FF2B5EF4-FFF2-40B4-BE49-F238E27FC236}">
                <a16:creationId xmlns:a16="http://schemas.microsoft.com/office/drawing/2014/main" id="{C258AC28-6AB5-40E9-8A47-C4BE790EFEA3}"/>
              </a:ext>
            </a:extLst>
          </p:cNvPr>
          <p:cNvSpPr/>
          <p:nvPr/>
        </p:nvSpPr>
        <p:spPr>
          <a:xfrm>
            <a:off x="11559193" y="5968226"/>
            <a:ext cx="540533" cy="923330"/>
          </a:xfrm>
          <a:prstGeom prst="rect">
            <a:avLst/>
          </a:prstGeom>
          <a:noFill/>
        </p:spPr>
        <p:txBody>
          <a:bodyPr wrap="none" lIns="91440" tIns="45720" rIns="91440" bIns="45720">
            <a:spAutoFit/>
          </a:bodyPr>
          <a:lstStyle/>
          <a:p>
            <a:pPr algn="ctr"/>
            <a:r>
              <a:rPr lang="de-DE" sz="5400" b="0" cap="none" spc="0" dirty="0">
                <a:ln w="0"/>
                <a:solidFill>
                  <a:schemeClr val="tx1"/>
                </a:solidFill>
                <a:effectLst>
                  <a:outerShdw blurRad="38100" dist="19050" dir="2700000" algn="tl" rotWithShape="0">
                    <a:schemeClr val="dk1">
                      <a:alpha val="40000"/>
                    </a:schemeClr>
                  </a:outerShdw>
                </a:effectLst>
              </a:rPr>
              <a:t>8</a:t>
            </a:r>
          </a:p>
        </p:txBody>
      </p:sp>
      <p:sp>
        <p:nvSpPr>
          <p:cNvPr id="13" name="Pfeil: nach unten 12">
            <a:extLst>
              <a:ext uri="{FF2B5EF4-FFF2-40B4-BE49-F238E27FC236}">
                <a16:creationId xmlns:a16="http://schemas.microsoft.com/office/drawing/2014/main" id="{1F210A21-1284-B82F-AFFC-540E0105D9AE}"/>
              </a:ext>
            </a:extLst>
          </p:cNvPr>
          <p:cNvSpPr/>
          <p:nvPr/>
        </p:nvSpPr>
        <p:spPr>
          <a:xfrm>
            <a:off x="3388658" y="2744650"/>
            <a:ext cx="206188" cy="502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4" name="Pfeil: nach unten 13">
            <a:extLst>
              <a:ext uri="{FF2B5EF4-FFF2-40B4-BE49-F238E27FC236}">
                <a16:creationId xmlns:a16="http://schemas.microsoft.com/office/drawing/2014/main" id="{9FE0C86F-4BA7-AE39-9C24-D0933CB28656}"/>
              </a:ext>
            </a:extLst>
          </p:cNvPr>
          <p:cNvSpPr/>
          <p:nvPr/>
        </p:nvSpPr>
        <p:spPr>
          <a:xfrm>
            <a:off x="5692588" y="2744650"/>
            <a:ext cx="206188" cy="502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546323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4E4A2E1-A7A7-47EE-9799-471ABA8C9598}"/>
              </a:ext>
            </a:extLst>
          </p:cNvPr>
          <p:cNvSpPr>
            <a:spLocks noGrp="1"/>
          </p:cNvSpPr>
          <p:nvPr>
            <p:ph type="title"/>
          </p:nvPr>
        </p:nvSpPr>
        <p:spPr>
          <a:xfrm>
            <a:off x="1810747" y="139028"/>
            <a:ext cx="10018713" cy="923331"/>
          </a:xfrm>
        </p:spPr>
        <p:txBody>
          <a:bodyPr/>
          <a:lstStyle/>
          <a:p>
            <a:r>
              <a:rPr lang="de-DE" dirty="0"/>
              <a:t>Der 2. Einzelblock und 2. Doppelblock</a:t>
            </a:r>
          </a:p>
        </p:txBody>
      </p:sp>
      <p:sp>
        <p:nvSpPr>
          <p:cNvPr id="3" name="Inhaltsplatzhalter 2">
            <a:extLst>
              <a:ext uri="{FF2B5EF4-FFF2-40B4-BE49-F238E27FC236}">
                <a16:creationId xmlns:a16="http://schemas.microsoft.com/office/drawing/2014/main" id="{434E1FA1-AAD9-4B19-ABB0-EF0EA069FEE8}"/>
              </a:ext>
            </a:extLst>
          </p:cNvPr>
          <p:cNvSpPr>
            <a:spLocks noGrp="1"/>
          </p:cNvSpPr>
          <p:nvPr>
            <p:ph idx="1"/>
          </p:nvPr>
        </p:nvSpPr>
        <p:spPr>
          <a:xfrm>
            <a:off x="1489969" y="1244766"/>
            <a:ext cx="10515600" cy="4723460"/>
          </a:xfrm>
        </p:spPr>
        <p:txBody>
          <a:bodyPr>
            <a:normAutofit lnSpcReduction="10000"/>
          </a:bodyPr>
          <a:lstStyle/>
          <a:p>
            <a:pPr marL="0" indent="0" algn="just">
              <a:buNone/>
            </a:pPr>
            <a:r>
              <a:rPr lang="de-DE" sz="1800" dirty="0"/>
              <a:t>Bei der zweiten Spielhälfte (2. Einzelblock und 2. Doppelblock) funktioniert die Eintragung analog zur ersten Hälfte. Zu beachten ist, dass ein Spieler, sollte er nicht ausgewechselt werden, seine Position behält. Spielt ein Spieler bei der Heimmannschaft in der ersten Hälfte an Position 1 so muss er auch in der zweiten Hälfte an Position 1 eingesetzt werden. Achtung, die Nummerierung </a:t>
            </a:r>
            <a:r>
              <a:rPr lang="de-DE" sz="1800" u="sng" dirty="0"/>
              <a:t>beim Gästeteam</a:t>
            </a:r>
            <a:r>
              <a:rPr lang="de-DE" sz="1800" dirty="0"/>
              <a:t> ist in der zweiten Hälfte um eine Position nach oben gerutscht. </a:t>
            </a:r>
          </a:p>
          <a:p>
            <a:pPr marL="0" indent="0" algn="just">
              <a:buNone/>
            </a:pPr>
            <a:r>
              <a:rPr lang="de-DE" sz="1800" dirty="0"/>
              <a:t>So spielt in der zweiten Einzelrunde: </a:t>
            </a:r>
          </a:p>
          <a:p>
            <a:pPr marL="0" indent="0" algn="just">
              <a:buNone/>
            </a:pPr>
            <a:r>
              <a:rPr lang="de-DE" sz="1800" dirty="0"/>
              <a:t>H1-G2, </a:t>
            </a:r>
          </a:p>
          <a:p>
            <a:pPr marL="0" indent="0" algn="just">
              <a:buNone/>
            </a:pPr>
            <a:r>
              <a:rPr lang="de-DE" sz="1800" dirty="0"/>
              <a:t>H2-G3, </a:t>
            </a:r>
          </a:p>
          <a:p>
            <a:pPr marL="0" indent="0" algn="just">
              <a:buNone/>
            </a:pPr>
            <a:r>
              <a:rPr lang="de-DE" sz="1800" dirty="0"/>
              <a:t>H3-G4,</a:t>
            </a:r>
          </a:p>
          <a:p>
            <a:pPr marL="0" indent="0" algn="just">
              <a:buNone/>
            </a:pPr>
            <a:r>
              <a:rPr lang="de-DE" sz="1800" dirty="0"/>
              <a:t>H4-G1. </a:t>
            </a:r>
          </a:p>
          <a:p>
            <a:pPr marL="0" indent="0" algn="just">
              <a:buNone/>
            </a:pPr>
            <a:r>
              <a:rPr lang="de-DE" sz="1800" dirty="0"/>
              <a:t>Ebenso verhält es sich im Doppel. Dort darf ein und derselbe Spieler nicht so gewechselt werden, dass dieser auf den selben Spieler trifft, wie in der ersten Hälfte. Auch hier ändert sich die Nummerierung wie folgt: </a:t>
            </a:r>
          </a:p>
          <a:p>
            <a:pPr marL="0" indent="0" algn="just">
              <a:buNone/>
            </a:pPr>
            <a:r>
              <a:rPr lang="de-DE" sz="1800" dirty="0"/>
              <a:t>Doppel H1 gegen Doppel G2 und </a:t>
            </a:r>
          </a:p>
          <a:p>
            <a:pPr marL="0" indent="0" algn="just">
              <a:buNone/>
            </a:pPr>
            <a:r>
              <a:rPr lang="de-DE" sz="1800" dirty="0"/>
              <a:t>Doppel H2 gegen Doppel G1.</a:t>
            </a:r>
          </a:p>
        </p:txBody>
      </p:sp>
      <p:pic>
        <p:nvPicPr>
          <p:cNvPr id="4" name="Grafik 3">
            <a:extLst>
              <a:ext uri="{FF2B5EF4-FFF2-40B4-BE49-F238E27FC236}">
                <a16:creationId xmlns:a16="http://schemas.microsoft.com/office/drawing/2014/main" id="{5703815D-DC5F-454F-B6E1-048F4738F507}"/>
              </a:ext>
            </a:extLst>
          </p:cNvPr>
          <p:cNvPicPr/>
          <p:nvPr/>
        </p:nvPicPr>
        <p:blipFill>
          <a:blip r:embed="rId2">
            <a:extLst>
              <a:ext uri="{28A0092B-C50C-407E-A947-70E740481C1C}">
                <a14:useLocalDpi xmlns:a14="http://schemas.microsoft.com/office/drawing/2010/main" val="0"/>
              </a:ext>
            </a:extLst>
          </a:blip>
          <a:stretch>
            <a:fillRect/>
          </a:stretch>
        </p:blipFill>
        <p:spPr>
          <a:xfrm>
            <a:off x="114717" y="6159891"/>
            <a:ext cx="540000" cy="540000"/>
          </a:xfrm>
          <a:prstGeom prst="rect">
            <a:avLst/>
          </a:prstGeom>
        </p:spPr>
      </p:pic>
      <p:sp>
        <p:nvSpPr>
          <p:cNvPr id="5" name="Rechteck 4">
            <a:extLst>
              <a:ext uri="{FF2B5EF4-FFF2-40B4-BE49-F238E27FC236}">
                <a16:creationId xmlns:a16="http://schemas.microsoft.com/office/drawing/2014/main" id="{1A058309-EA71-4559-8FC7-86148152C42C}"/>
              </a:ext>
            </a:extLst>
          </p:cNvPr>
          <p:cNvSpPr/>
          <p:nvPr/>
        </p:nvSpPr>
        <p:spPr>
          <a:xfrm>
            <a:off x="11555186" y="5968226"/>
            <a:ext cx="548548" cy="923330"/>
          </a:xfrm>
          <a:prstGeom prst="rect">
            <a:avLst/>
          </a:prstGeom>
          <a:noFill/>
        </p:spPr>
        <p:txBody>
          <a:bodyPr wrap="none" lIns="91440" tIns="45720" rIns="91440" bIns="45720">
            <a:spAutoFit/>
          </a:bodyPr>
          <a:lstStyle/>
          <a:p>
            <a:pPr algn="ctr"/>
            <a:r>
              <a:rPr lang="de-DE" sz="5400" dirty="0">
                <a:ln w="0"/>
                <a:effectLst>
                  <a:outerShdw blurRad="38100" dist="19050" dir="2700000" algn="tl" rotWithShape="0">
                    <a:schemeClr val="dk1">
                      <a:alpha val="40000"/>
                    </a:schemeClr>
                  </a:outerShdw>
                </a:effectLst>
              </a:rPr>
              <a:t>9</a:t>
            </a:r>
            <a:endParaRPr lang="de-DE" sz="5400" b="0" cap="none" spc="0" dirty="0">
              <a:ln w="0"/>
              <a:solidFill>
                <a:schemeClr val="tx1"/>
              </a:solidFill>
              <a:effectLst>
                <a:outerShdw blurRad="38100" dist="19050" dir="2700000" algn="tl" rotWithShape="0">
                  <a:schemeClr val="dk1">
                    <a:alpha val="40000"/>
                  </a:schemeClr>
                </a:outerShdw>
              </a:effectLst>
            </a:endParaRPr>
          </a:p>
        </p:txBody>
      </p:sp>
      <p:pic>
        <p:nvPicPr>
          <p:cNvPr id="7" name="Grafik 6">
            <a:extLst>
              <a:ext uri="{FF2B5EF4-FFF2-40B4-BE49-F238E27FC236}">
                <a16:creationId xmlns:a16="http://schemas.microsoft.com/office/drawing/2014/main" id="{06438706-2006-09BD-DD8D-3540E7CECDE6}"/>
              </a:ext>
            </a:extLst>
          </p:cNvPr>
          <p:cNvPicPr>
            <a:picLocks noChangeAspect="1"/>
          </p:cNvPicPr>
          <p:nvPr/>
        </p:nvPicPr>
        <p:blipFill>
          <a:blip r:embed="rId3"/>
          <a:stretch>
            <a:fillRect/>
          </a:stretch>
        </p:blipFill>
        <p:spPr>
          <a:xfrm>
            <a:off x="5614161" y="3162485"/>
            <a:ext cx="5240134" cy="962473"/>
          </a:xfrm>
          <a:prstGeom prst="rect">
            <a:avLst/>
          </a:prstGeom>
        </p:spPr>
      </p:pic>
      <p:pic>
        <p:nvPicPr>
          <p:cNvPr id="9" name="Grafik 8">
            <a:extLst>
              <a:ext uri="{FF2B5EF4-FFF2-40B4-BE49-F238E27FC236}">
                <a16:creationId xmlns:a16="http://schemas.microsoft.com/office/drawing/2014/main" id="{109D34CE-823B-A829-1F2D-44C5BAAADF54}"/>
              </a:ext>
            </a:extLst>
          </p:cNvPr>
          <p:cNvPicPr>
            <a:picLocks noChangeAspect="1"/>
          </p:cNvPicPr>
          <p:nvPr/>
        </p:nvPicPr>
        <p:blipFill>
          <a:blip r:embed="rId4"/>
          <a:stretch>
            <a:fillRect/>
          </a:stretch>
        </p:blipFill>
        <p:spPr>
          <a:xfrm>
            <a:off x="5611105" y="5114711"/>
            <a:ext cx="5243189" cy="923329"/>
          </a:xfrm>
          <a:prstGeom prst="rect">
            <a:avLst/>
          </a:prstGeom>
        </p:spPr>
      </p:pic>
      <p:sp>
        <p:nvSpPr>
          <p:cNvPr id="10" name="Pfeil: nach unten 9">
            <a:extLst>
              <a:ext uri="{FF2B5EF4-FFF2-40B4-BE49-F238E27FC236}">
                <a16:creationId xmlns:a16="http://schemas.microsoft.com/office/drawing/2014/main" id="{6484FFFA-C33C-4C5F-A6E6-54A6084979DC}"/>
              </a:ext>
            </a:extLst>
          </p:cNvPr>
          <p:cNvSpPr/>
          <p:nvPr/>
        </p:nvSpPr>
        <p:spPr>
          <a:xfrm>
            <a:off x="5862918" y="2617694"/>
            <a:ext cx="125506" cy="544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Pfeil: nach unten 10">
            <a:extLst>
              <a:ext uri="{FF2B5EF4-FFF2-40B4-BE49-F238E27FC236}">
                <a16:creationId xmlns:a16="http://schemas.microsoft.com/office/drawing/2014/main" id="{B797E704-B3A8-C752-A8BB-BBB77F35E99E}"/>
              </a:ext>
            </a:extLst>
          </p:cNvPr>
          <p:cNvSpPr/>
          <p:nvPr/>
        </p:nvSpPr>
        <p:spPr>
          <a:xfrm>
            <a:off x="8372053" y="2612525"/>
            <a:ext cx="125506" cy="544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2" name="Textfeld 11">
            <a:extLst>
              <a:ext uri="{FF2B5EF4-FFF2-40B4-BE49-F238E27FC236}">
                <a16:creationId xmlns:a16="http://schemas.microsoft.com/office/drawing/2014/main" id="{8CF1736B-3B87-EAD6-FFE6-F3DA4E25FFD9}"/>
              </a:ext>
            </a:extLst>
          </p:cNvPr>
          <p:cNvSpPr txBox="1"/>
          <p:nvPr/>
        </p:nvSpPr>
        <p:spPr>
          <a:xfrm>
            <a:off x="5988424" y="2699572"/>
            <a:ext cx="914400" cy="369332"/>
          </a:xfrm>
          <a:prstGeom prst="rect">
            <a:avLst/>
          </a:prstGeom>
          <a:noFill/>
        </p:spPr>
        <p:txBody>
          <a:bodyPr wrap="square" rtlCol="0">
            <a:spAutoFit/>
          </a:bodyPr>
          <a:lstStyle/>
          <a:p>
            <a:r>
              <a:rPr lang="de-DE" dirty="0"/>
              <a:t>bleibt</a:t>
            </a:r>
          </a:p>
        </p:txBody>
      </p:sp>
      <p:sp>
        <p:nvSpPr>
          <p:cNvPr id="13" name="Textfeld 12">
            <a:extLst>
              <a:ext uri="{FF2B5EF4-FFF2-40B4-BE49-F238E27FC236}">
                <a16:creationId xmlns:a16="http://schemas.microsoft.com/office/drawing/2014/main" id="{0303B257-6F30-79FD-FF95-D4232F408755}"/>
              </a:ext>
            </a:extLst>
          </p:cNvPr>
          <p:cNvSpPr txBox="1"/>
          <p:nvPr/>
        </p:nvSpPr>
        <p:spPr>
          <a:xfrm>
            <a:off x="8434805" y="2699572"/>
            <a:ext cx="1408442" cy="369332"/>
          </a:xfrm>
          <a:prstGeom prst="rect">
            <a:avLst/>
          </a:prstGeom>
          <a:noFill/>
        </p:spPr>
        <p:txBody>
          <a:bodyPr wrap="square" rtlCol="0">
            <a:spAutoFit/>
          </a:bodyPr>
          <a:lstStyle/>
          <a:p>
            <a:r>
              <a:rPr lang="de-DE" dirty="0"/>
              <a:t>ändert sich</a:t>
            </a:r>
          </a:p>
        </p:txBody>
      </p:sp>
    </p:spTree>
    <p:extLst>
      <p:ext uri="{BB962C8B-B14F-4D97-AF65-F5344CB8AC3E}">
        <p14:creationId xmlns:p14="http://schemas.microsoft.com/office/powerpoint/2010/main" val="32367496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0</TotalTime>
  <Words>1491</Words>
  <Application>Microsoft Office PowerPoint</Application>
  <PresentationFormat>Breitbild</PresentationFormat>
  <Paragraphs>84</Paragraphs>
  <Slides>14</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14</vt:i4>
      </vt:variant>
    </vt:vector>
  </HeadingPairs>
  <TitlesOfParts>
    <vt:vector size="17" baseType="lpstr">
      <vt:lpstr>Arial</vt:lpstr>
      <vt:lpstr>Corbel</vt:lpstr>
      <vt:lpstr>Parallax</vt:lpstr>
      <vt:lpstr>Wie fülle ich den Spielberichtsbogen richtig aus?</vt:lpstr>
      <vt:lpstr>Der Spielbericht</vt:lpstr>
      <vt:lpstr>Die Vorbereitung der Datei</vt:lpstr>
      <vt:lpstr>Der Kopf des Spielformulars</vt:lpstr>
      <vt:lpstr>Der Kopf des Spielformulars - Ausgefüllt</vt:lpstr>
      <vt:lpstr>Die Auswechselspieler und „Höher gespielt“</vt:lpstr>
      <vt:lpstr>Der 1. Einzelblock</vt:lpstr>
      <vt:lpstr>Der 1. Doppelblock</vt:lpstr>
      <vt:lpstr>Der 2. Einzelblock und 2. Doppelblock</vt:lpstr>
      <vt:lpstr>Das Eintragen der Ergebnisse und Bestleistungen</vt:lpstr>
      <vt:lpstr>Der fertige Spielbericht</vt:lpstr>
      <vt:lpstr>Grundlegendes</vt:lpstr>
      <vt:lpstr>Spielende</vt:lpstr>
      <vt:lpstr>Good Darts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fülle ich den Spielberichtsbogen richtig aus?</dc:title>
  <dc:creator>Fabian Reinert</dc:creator>
  <cp:lastModifiedBy>Fabian Reinert</cp:lastModifiedBy>
  <cp:revision>50</cp:revision>
  <dcterms:created xsi:type="dcterms:W3CDTF">2021-09-22T08:48:59Z</dcterms:created>
  <dcterms:modified xsi:type="dcterms:W3CDTF">2023-07-25T05:37:39Z</dcterms:modified>
</cp:coreProperties>
</file>